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CBEF13-DC0B-D678-3D27-05F166587DFE}" name="Caitlin Clements" initials="CC" userId="Caitlin Clement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9142"/>
    <a:srgbClr val="EFEFEE"/>
    <a:srgbClr val="0C2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8"/>
    <p:restoredTop sz="94753"/>
  </p:normalViewPr>
  <p:slideViewPr>
    <p:cSldViewPr snapToGrid="0">
      <p:cViewPr>
        <p:scale>
          <a:sx n="28" d="100"/>
          <a:sy n="28" d="100"/>
        </p:scale>
        <p:origin x="2680" y="-2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8C141-23EB-834C-BABA-1BCD128D3905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B8C0D-A609-8A41-9DCF-43BE61CC7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71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B8C0D-A609-8A41-9DCF-43BE61CC70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42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046" y="7003597"/>
            <a:ext cx="25727184" cy="14898735"/>
          </a:xfrm>
        </p:spPr>
        <p:txBody>
          <a:bodyPr anchor="b"/>
          <a:lstStyle>
            <a:lvl1pPr algn="ctr">
              <a:defRPr sz="198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410" y="22476884"/>
            <a:ext cx="22700456" cy="10332032"/>
          </a:xfrm>
        </p:spPr>
        <p:txBody>
          <a:bodyPr/>
          <a:lstStyle>
            <a:lvl1pPr marL="0" indent="0" algn="ctr">
              <a:buNone/>
              <a:defRPr sz="7944"/>
            </a:lvl1pPr>
            <a:lvl2pPr marL="1513378" indent="0" algn="ctr">
              <a:buNone/>
              <a:defRPr sz="6620"/>
            </a:lvl2pPr>
            <a:lvl3pPr marL="3026755" indent="0" algn="ctr">
              <a:buNone/>
              <a:defRPr sz="5958"/>
            </a:lvl3pPr>
            <a:lvl4pPr marL="4540133" indent="0" algn="ctr">
              <a:buNone/>
              <a:defRPr sz="5296"/>
            </a:lvl4pPr>
            <a:lvl5pPr marL="6053511" indent="0" algn="ctr">
              <a:buNone/>
              <a:defRPr sz="5296"/>
            </a:lvl5pPr>
            <a:lvl6pPr marL="7566889" indent="0" algn="ctr">
              <a:buNone/>
              <a:defRPr sz="5296"/>
            </a:lvl6pPr>
            <a:lvl7pPr marL="9080266" indent="0" algn="ctr">
              <a:buNone/>
              <a:defRPr sz="5296"/>
            </a:lvl7pPr>
            <a:lvl8pPr marL="10593644" indent="0" algn="ctr">
              <a:buNone/>
              <a:defRPr sz="5296"/>
            </a:lvl8pPr>
            <a:lvl9pPr marL="12107022" indent="0" algn="ctr">
              <a:buNone/>
              <a:defRPr sz="529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1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2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0020" y="2278397"/>
            <a:ext cx="6526381" cy="362661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0877" y="2278397"/>
            <a:ext cx="19200803" cy="362661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0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08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112" y="10668854"/>
            <a:ext cx="26105525" cy="17801211"/>
          </a:xfrm>
        </p:spPr>
        <p:txBody>
          <a:bodyPr anchor="b"/>
          <a:lstStyle>
            <a:lvl1pPr>
              <a:defRPr sz="198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112" y="28638472"/>
            <a:ext cx="26105525" cy="9361236"/>
          </a:xfrm>
        </p:spPr>
        <p:txBody>
          <a:bodyPr/>
          <a:lstStyle>
            <a:lvl1pPr marL="0" indent="0">
              <a:buNone/>
              <a:defRPr sz="7944">
                <a:solidFill>
                  <a:schemeClr val="tx1">
                    <a:tint val="82000"/>
                  </a:schemeClr>
                </a:solidFill>
              </a:defRPr>
            </a:lvl1pPr>
            <a:lvl2pPr marL="1513378" indent="0">
              <a:buNone/>
              <a:defRPr sz="6620">
                <a:solidFill>
                  <a:schemeClr val="tx1">
                    <a:tint val="82000"/>
                  </a:schemeClr>
                </a:solidFill>
              </a:defRPr>
            </a:lvl2pPr>
            <a:lvl3pPr marL="3026755" indent="0">
              <a:buNone/>
              <a:defRPr sz="5958">
                <a:solidFill>
                  <a:schemeClr val="tx1">
                    <a:tint val="82000"/>
                  </a:schemeClr>
                </a:solidFill>
              </a:defRPr>
            </a:lvl3pPr>
            <a:lvl4pPr marL="4540133" indent="0">
              <a:buNone/>
              <a:defRPr sz="5296">
                <a:solidFill>
                  <a:schemeClr val="tx1">
                    <a:tint val="82000"/>
                  </a:schemeClr>
                </a:solidFill>
              </a:defRPr>
            </a:lvl4pPr>
            <a:lvl5pPr marL="6053511" indent="0">
              <a:buNone/>
              <a:defRPr sz="5296">
                <a:solidFill>
                  <a:schemeClr val="tx1">
                    <a:tint val="82000"/>
                  </a:schemeClr>
                </a:solidFill>
              </a:defRPr>
            </a:lvl5pPr>
            <a:lvl6pPr marL="7566889" indent="0">
              <a:buNone/>
              <a:defRPr sz="5296">
                <a:solidFill>
                  <a:schemeClr val="tx1">
                    <a:tint val="82000"/>
                  </a:schemeClr>
                </a:solidFill>
              </a:defRPr>
            </a:lvl6pPr>
            <a:lvl7pPr marL="9080266" indent="0">
              <a:buNone/>
              <a:defRPr sz="5296">
                <a:solidFill>
                  <a:schemeClr val="tx1">
                    <a:tint val="82000"/>
                  </a:schemeClr>
                </a:solidFill>
              </a:defRPr>
            </a:lvl7pPr>
            <a:lvl8pPr marL="10593644" indent="0">
              <a:buNone/>
              <a:defRPr sz="5296">
                <a:solidFill>
                  <a:schemeClr val="tx1">
                    <a:tint val="82000"/>
                  </a:schemeClr>
                </a:solidFill>
              </a:defRPr>
            </a:lvl8pPr>
            <a:lvl9pPr marL="12107022" indent="0">
              <a:buNone/>
              <a:defRPr sz="529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9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0875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2808" y="11391985"/>
            <a:ext cx="12863592" cy="27152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2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278406"/>
            <a:ext cx="26105525" cy="82715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4821" y="10490535"/>
            <a:ext cx="1280447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4821" y="15631784"/>
            <a:ext cx="12804474" cy="2299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2810" y="10490535"/>
            <a:ext cx="12867534" cy="5141249"/>
          </a:xfrm>
        </p:spPr>
        <p:txBody>
          <a:bodyPr anchor="b"/>
          <a:lstStyle>
            <a:lvl1pPr marL="0" indent="0">
              <a:buNone/>
              <a:defRPr sz="7944" b="1"/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2810" y="15631784"/>
            <a:ext cx="12867534" cy="2299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1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0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7534" y="6161587"/>
            <a:ext cx="15322808" cy="30411646"/>
          </a:xfrm>
        </p:spPr>
        <p:txBody>
          <a:bodyPr/>
          <a:lstStyle>
            <a:lvl1pPr>
              <a:defRPr sz="10592"/>
            </a:lvl1pPr>
            <a:lvl2pPr>
              <a:defRPr sz="9268"/>
            </a:lvl2pPr>
            <a:lvl3pPr>
              <a:defRPr sz="7944"/>
            </a:lvl3pPr>
            <a:lvl4pPr>
              <a:defRPr sz="6620"/>
            </a:lvl4pPr>
            <a:lvl5pPr>
              <a:defRPr sz="6620"/>
            </a:lvl5pPr>
            <a:lvl6pPr>
              <a:defRPr sz="6620"/>
            </a:lvl6pPr>
            <a:lvl7pPr>
              <a:defRPr sz="6620"/>
            </a:lvl7pPr>
            <a:lvl8pPr>
              <a:defRPr sz="6620"/>
            </a:lvl8pPr>
            <a:lvl9pPr>
              <a:defRPr sz="6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60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7" y="2852949"/>
            <a:ext cx="9761984" cy="9985322"/>
          </a:xfrm>
        </p:spPr>
        <p:txBody>
          <a:bodyPr anchor="b"/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67534" y="6161587"/>
            <a:ext cx="15322808" cy="30411646"/>
          </a:xfrm>
        </p:spPr>
        <p:txBody>
          <a:bodyPr anchor="t"/>
          <a:lstStyle>
            <a:lvl1pPr marL="0" indent="0">
              <a:buNone/>
              <a:defRPr sz="10592"/>
            </a:lvl1pPr>
            <a:lvl2pPr marL="1513378" indent="0">
              <a:buNone/>
              <a:defRPr sz="9268"/>
            </a:lvl2pPr>
            <a:lvl3pPr marL="3026755" indent="0">
              <a:buNone/>
              <a:defRPr sz="7944"/>
            </a:lvl3pPr>
            <a:lvl4pPr marL="4540133" indent="0">
              <a:buNone/>
              <a:defRPr sz="6620"/>
            </a:lvl4pPr>
            <a:lvl5pPr marL="6053511" indent="0">
              <a:buNone/>
              <a:defRPr sz="6620"/>
            </a:lvl5pPr>
            <a:lvl6pPr marL="7566889" indent="0">
              <a:buNone/>
              <a:defRPr sz="6620"/>
            </a:lvl6pPr>
            <a:lvl7pPr marL="9080266" indent="0">
              <a:buNone/>
              <a:defRPr sz="6620"/>
            </a:lvl7pPr>
            <a:lvl8pPr marL="10593644" indent="0">
              <a:buNone/>
              <a:defRPr sz="6620"/>
            </a:lvl8pPr>
            <a:lvl9pPr marL="12107022" indent="0">
              <a:buNone/>
              <a:defRPr sz="66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7" y="12838271"/>
            <a:ext cx="9761984" cy="23784486"/>
          </a:xfrm>
        </p:spPr>
        <p:txBody>
          <a:bodyPr/>
          <a:lstStyle>
            <a:lvl1pPr marL="0" indent="0">
              <a:buNone/>
              <a:defRPr sz="5296"/>
            </a:lvl1pPr>
            <a:lvl2pPr marL="1513378" indent="0">
              <a:buNone/>
              <a:defRPr sz="4634"/>
            </a:lvl2pPr>
            <a:lvl3pPr marL="3026755" indent="0">
              <a:buNone/>
              <a:defRPr sz="3972"/>
            </a:lvl3pPr>
            <a:lvl4pPr marL="4540133" indent="0">
              <a:buNone/>
              <a:defRPr sz="3310"/>
            </a:lvl4pPr>
            <a:lvl5pPr marL="6053511" indent="0">
              <a:buNone/>
              <a:defRPr sz="3310"/>
            </a:lvl5pPr>
            <a:lvl6pPr marL="7566889" indent="0">
              <a:buNone/>
              <a:defRPr sz="3310"/>
            </a:lvl6pPr>
            <a:lvl7pPr marL="9080266" indent="0">
              <a:buNone/>
              <a:defRPr sz="3310"/>
            </a:lvl7pPr>
            <a:lvl8pPr marL="10593644" indent="0">
              <a:buNone/>
              <a:defRPr sz="3310"/>
            </a:lvl8pPr>
            <a:lvl9pPr marL="12107022" indent="0">
              <a:buNone/>
              <a:defRPr sz="33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475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0875" y="2278406"/>
            <a:ext cx="26105525" cy="82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0875" y="11391985"/>
            <a:ext cx="26105525" cy="27152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0875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850AC0-CD88-584B-A344-CA23248FB602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6035" y="39663928"/>
            <a:ext cx="10215205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76263" y="39663928"/>
            <a:ext cx="6810137" cy="22783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5DC516-2002-654E-A737-284761E60B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2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026755" rtl="0" eaLnBrk="1" latinLnBrk="0" hangingPunct="1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689" indent="-756689" algn="l" defTabSz="3026755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68" kern="1200">
          <a:solidFill>
            <a:schemeClr val="tx1"/>
          </a:solidFill>
          <a:latin typeface="+mn-lt"/>
          <a:ea typeface="+mn-ea"/>
          <a:cs typeface="+mn-cs"/>
        </a:defRPr>
      </a:lvl1pPr>
      <a:lvl2pPr marL="227006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3783444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6822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810200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832357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836955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1350333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863711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82CF71-5A06-2C4C-A44E-84BA5ADDCBEA}"/>
              </a:ext>
            </a:extLst>
          </p:cNvPr>
          <p:cNvSpPr/>
          <p:nvPr/>
        </p:nvSpPr>
        <p:spPr>
          <a:xfrm>
            <a:off x="0" y="0"/>
            <a:ext cx="30267275" cy="6221831"/>
          </a:xfrm>
          <a:prstGeom prst="rect">
            <a:avLst/>
          </a:prstGeom>
          <a:solidFill>
            <a:srgbClr val="AE91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7FF4B2-E05A-C3BF-6E11-62A71CDF1257}"/>
              </a:ext>
            </a:extLst>
          </p:cNvPr>
          <p:cNvSpPr txBox="1"/>
          <p:nvPr/>
        </p:nvSpPr>
        <p:spPr>
          <a:xfrm>
            <a:off x="-180109" y="505278"/>
            <a:ext cx="3062749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Measuring Effort in Early Childhood with a Novel Progressive Ratio Task</a:t>
            </a:r>
            <a:endParaRPr lang="en-US" sz="6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3C75D5-778C-93C9-B797-FFF2E11171C1}"/>
              </a:ext>
            </a:extLst>
          </p:cNvPr>
          <p:cNvSpPr txBox="1"/>
          <p:nvPr/>
        </p:nvSpPr>
        <p:spPr>
          <a:xfrm>
            <a:off x="7698186" y="2292875"/>
            <a:ext cx="1587303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Mikayla McEllin, BA, Ava Batz, Elle Fox, BS, Mike Villano, PhD, Caitlin C. Clements, PhD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Psychology, University of Notre Dame </a:t>
            </a:r>
          </a:p>
        </p:txBody>
      </p:sp>
      <p:pic>
        <p:nvPicPr>
          <p:cNvPr id="8" name="Picture 7" descr="A rainbow and brain with white text&#10;&#10;Description automatically generated">
            <a:extLst>
              <a:ext uri="{FF2B5EF4-FFF2-40B4-BE49-F238E27FC236}">
                <a16:creationId xmlns:a16="http://schemas.microsoft.com/office/drawing/2014/main" id="{91E913E9-6EED-F0D9-1523-816100381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18" y="1713417"/>
            <a:ext cx="7140975" cy="42731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A57952-0AFB-8DC5-79CF-B4AAA230D348}"/>
              </a:ext>
            </a:extLst>
          </p:cNvPr>
          <p:cNvSpPr/>
          <p:nvPr/>
        </p:nvSpPr>
        <p:spPr>
          <a:xfrm>
            <a:off x="545507" y="6845596"/>
            <a:ext cx="14284527" cy="95601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27DA73-18B9-E81E-691C-7607F352CB5D}"/>
              </a:ext>
            </a:extLst>
          </p:cNvPr>
          <p:cNvSpPr txBox="1"/>
          <p:nvPr/>
        </p:nvSpPr>
        <p:spPr>
          <a:xfrm>
            <a:off x="743003" y="6802475"/>
            <a:ext cx="14151161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Introduction: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interventions for autism often leverage rewarded effort to shape behavior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There is a wide variety of responses to early interventions among autistic individuals</a:t>
            </a:r>
            <a:r>
              <a:rPr lang="en-US" sz="44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individual differences in exertion of effort may inform intervention dosage recommendations and help clinicians understand how best to motivate a child, thereby promoting largest therapeutic effects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Objective: </a:t>
            </a:r>
          </a:p>
          <a:p>
            <a:r>
              <a:rPr lang="en-US" sz="4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Determine whether effort is best predicted by chronological or developmental age in autistic and non-autistic preschoolers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4AD785-0984-FF6B-C583-320A7508383D}"/>
              </a:ext>
            </a:extLst>
          </p:cNvPr>
          <p:cNvSpPr/>
          <p:nvPr/>
        </p:nvSpPr>
        <p:spPr>
          <a:xfrm>
            <a:off x="15371907" y="35187813"/>
            <a:ext cx="14305366" cy="54749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B0A71F-B6C9-36C3-FEF9-7054592772BE}"/>
              </a:ext>
            </a:extLst>
          </p:cNvPr>
          <p:cNvSpPr/>
          <p:nvPr/>
        </p:nvSpPr>
        <p:spPr>
          <a:xfrm>
            <a:off x="545503" y="16730519"/>
            <a:ext cx="14305366" cy="192153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E99BB5-91D6-DCAD-1969-368DD4F35279}"/>
              </a:ext>
            </a:extLst>
          </p:cNvPr>
          <p:cNvSpPr txBox="1"/>
          <p:nvPr/>
        </p:nvSpPr>
        <p:spPr>
          <a:xfrm>
            <a:off x="614128" y="16730519"/>
            <a:ext cx="1408493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Methods:</a:t>
            </a:r>
          </a:p>
          <a:p>
            <a:r>
              <a:rPr lang="en-US" sz="44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PressMORE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(pressing Measure Of Rewarded Effort): musical bubble machine that requires progressively more input (button presses) to elicit a reward (musical bubble display)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B58BF-6B2F-4045-C536-2EDDD6DC3325}"/>
              </a:ext>
            </a:extLst>
          </p:cNvPr>
          <p:cNvSpPr txBox="1"/>
          <p:nvPr/>
        </p:nvSpPr>
        <p:spPr>
          <a:xfrm>
            <a:off x="697313" y="26261118"/>
            <a:ext cx="14001746" cy="9684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Variables: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4400" b="1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Breakpoint (BP):</a:t>
            </a:r>
            <a:r>
              <a:rPr lang="en-US" sz="440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highest number of presses exerted (i.e., threshold) to obtain a single reward</a:t>
            </a:r>
            <a:r>
              <a:rPr lang="en-US" sz="44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baseline="30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Post-reinforcement pause (PRP):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duration of time between receiving a reward and resuming button presses</a:t>
            </a:r>
          </a:p>
          <a:p>
            <a:pPr rtl="0">
              <a:spcBef>
                <a:spcPts val="0"/>
              </a:spcBef>
              <a:spcAft>
                <a:spcPts val="300"/>
              </a:spcAft>
            </a:pPr>
            <a:r>
              <a:rPr lang="en-US" sz="4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Inter-response time (IRT): 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duration of time between each button press</a:t>
            </a:r>
          </a:p>
          <a:p>
            <a:pPr rtl="0">
              <a:spcBef>
                <a:spcPts val="50"/>
              </a:spcBef>
              <a:spcAft>
                <a:spcPts val="0"/>
              </a:spcAft>
            </a:pP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Six linear regressions were conducted to predict each outcome measure (BP, PRP, and IRT) with chronological then developmental age for both non-autistic and autistic children. Models were compared by evaluating change in AIC, with values &gt;|2| considered to be a meaningful change</a:t>
            </a:r>
            <a:r>
              <a:rPr lang="en-US" sz="44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30" name="Picture 29" descr="A blue and yellow logo&#10;&#10;AI-generated content may be incorrect.">
            <a:extLst>
              <a:ext uri="{FF2B5EF4-FFF2-40B4-BE49-F238E27FC236}">
                <a16:creationId xmlns:a16="http://schemas.microsoft.com/office/drawing/2014/main" id="{9E1C807D-47D9-2FCA-7296-E83240DAE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57385" y="1964386"/>
            <a:ext cx="4296766" cy="386708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B77A154-4541-E67C-C8C5-A94135F9E4C7}"/>
              </a:ext>
            </a:extLst>
          </p:cNvPr>
          <p:cNvSpPr/>
          <p:nvPr/>
        </p:nvSpPr>
        <p:spPr>
          <a:xfrm>
            <a:off x="15398861" y="6862882"/>
            <a:ext cx="14284527" cy="212375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D6DC84-36F9-9338-F70B-44425839A122}"/>
              </a:ext>
            </a:extLst>
          </p:cNvPr>
          <p:cNvSpPr txBox="1"/>
          <p:nvPr/>
        </p:nvSpPr>
        <p:spPr>
          <a:xfrm>
            <a:off x="15588023" y="6984577"/>
            <a:ext cx="136816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Results: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Picture 40" descr="A close-up of words&#10;&#10;Description automatically generated">
            <a:extLst>
              <a:ext uri="{FF2B5EF4-FFF2-40B4-BE49-F238E27FC236}">
                <a16:creationId xmlns:a16="http://schemas.microsoft.com/office/drawing/2014/main" id="{BE8B9117-A286-E4CE-3998-848AAF27F0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87828" y="6934849"/>
            <a:ext cx="2669557" cy="1106303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3EE3F931-B319-E413-EE2E-B6EFE0B9D96D}"/>
              </a:ext>
            </a:extLst>
          </p:cNvPr>
          <p:cNvSpPr/>
          <p:nvPr/>
        </p:nvSpPr>
        <p:spPr>
          <a:xfrm>
            <a:off x="15361826" y="28415146"/>
            <a:ext cx="14321562" cy="6457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E19590-26A4-E09C-91D0-757AD2EF5D75}"/>
              </a:ext>
            </a:extLst>
          </p:cNvPr>
          <p:cNvSpPr txBox="1"/>
          <p:nvPr/>
        </p:nvSpPr>
        <p:spPr>
          <a:xfrm>
            <a:off x="15493329" y="28558857"/>
            <a:ext cx="139340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Discussion: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Chronological age may be a better predictor of effort for non-autistic children while developmental age may be a better predictor for autistic children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Measuring effort may allow for more individualized behavior plans for autistic children, improving early intervention efficacy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Longitudinal study using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pressMORE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may elucidate developmental trajectory of effort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0ADAB25-142F-83E7-C6F0-6CDA12F38E73}"/>
              </a:ext>
            </a:extLst>
          </p:cNvPr>
          <p:cNvSpPr txBox="1"/>
          <p:nvPr/>
        </p:nvSpPr>
        <p:spPr>
          <a:xfrm>
            <a:off x="15567827" y="35428692"/>
            <a:ext cx="1428452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Acknowledgments: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This project is supported by a NARSAD Young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Investigator Grant (32408) from the Brain &amp; Behavior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Research Foundation, and generous donors. We would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like to thank the families who participated in the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TREAT Study, lab members who collected data, &amp;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BRAIN Lab Community Advisory Board Members.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Contact: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mmcellin@nd.edu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A group of blue and yellow dotted lines&#10;&#10;Description automatically generated">
            <a:extLst>
              <a:ext uri="{FF2B5EF4-FFF2-40B4-BE49-F238E27FC236}">
                <a16:creationId xmlns:a16="http://schemas.microsoft.com/office/drawing/2014/main" id="{9B878FF7-C7EB-D251-7214-EC4429A9E0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2148" y="7926120"/>
            <a:ext cx="13854403" cy="8801888"/>
          </a:xfrm>
          <a:prstGeom prst="rect">
            <a:avLst/>
          </a:prstGeom>
        </p:spPr>
      </p:pic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33F0891B-BB7A-D9BA-732D-B097C2FDE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014073"/>
              </p:ext>
            </p:extLst>
          </p:nvPr>
        </p:nvGraphicFramePr>
        <p:xfrm>
          <a:off x="15863248" y="17042726"/>
          <a:ext cx="13406466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9915">
                  <a:extLst>
                    <a:ext uri="{9D8B030D-6E8A-4147-A177-3AD203B41FA5}">
                      <a16:colId xmlns:a16="http://schemas.microsoft.com/office/drawing/2014/main" val="4210851655"/>
                    </a:ext>
                  </a:extLst>
                </a:gridCol>
                <a:gridCol w="7682351">
                  <a:extLst>
                    <a:ext uri="{9D8B030D-6E8A-4147-A177-3AD203B41FA5}">
                      <a16:colId xmlns:a16="http://schemas.microsoft.com/office/drawing/2014/main" val="2489441116"/>
                    </a:ext>
                  </a:extLst>
                </a:gridCol>
                <a:gridCol w="2244200">
                  <a:extLst>
                    <a:ext uri="{9D8B030D-6E8A-4147-A177-3AD203B41FA5}">
                      <a16:colId xmlns:a16="http://schemas.microsoft.com/office/drawing/2014/main" val="2137494973"/>
                    </a:ext>
                  </a:extLst>
                </a:gridCol>
              </a:tblGrid>
              <a:tr h="597984"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Diagnosis</a:t>
                      </a:r>
                    </a:p>
                  </a:txBody>
                  <a:tcPr anchor="b">
                    <a:solidFill>
                      <a:srgbClr val="0C234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Outcome Variable</a:t>
                      </a:r>
                    </a:p>
                  </a:txBody>
                  <a:tcPr anchor="b">
                    <a:solidFill>
                      <a:srgbClr val="0C234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𝚫 AIC</a:t>
                      </a:r>
                    </a:p>
                  </a:txBody>
                  <a:tcPr anchor="b">
                    <a:solidFill>
                      <a:srgbClr val="0C2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687460"/>
                  </a:ext>
                </a:extLst>
              </a:tr>
              <a:tr h="597984"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Non-autistic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Breakpoint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1.53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150245"/>
                  </a:ext>
                </a:extLst>
              </a:tr>
              <a:tr h="597984">
                <a:tc>
                  <a:txBody>
                    <a:bodyPr/>
                    <a:lstStyle/>
                    <a:p>
                      <a:pPr algn="l"/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Post-reinforcement pause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6.95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750794"/>
                  </a:ext>
                </a:extLst>
              </a:tr>
              <a:tr h="597984">
                <a:tc>
                  <a:txBody>
                    <a:bodyPr/>
                    <a:lstStyle/>
                    <a:p>
                      <a:pPr algn="l"/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Inter-response time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4.03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917243"/>
                  </a:ext>
                </a:extLst>
              </a:tr>
              <a:tr h="597984"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Autistic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Breakpoint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-0.61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308416"/>
                  </a:ext>
                </a:extLst>
              </a:tr>
              <a:tr h="597984">
                <a:tc>
                  <a:txBody>
                    <a:bodyPr/>
                    <a:lstStyle/>
                    <a:p>
                      <a:pPr algn="l"/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Post-reinforcement pause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-3.18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64162"/>
                  </a:ext>
                </a:extLst>
              </a:tr>
              <a:tr h="597984">
                <a:tc>
                  <a:txBody>
                    <a:bodyPr/>
                    <a:lstStyle/>
                    <a:p>
                      <a:pPr algn="l"/>
                      <a:endPara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Inter-response time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106292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EC5DFF05-D512-3B94-3904-3DBE638B8030}"/>
              </a:ext>
            </a:extLst>
          </p:cNvPr>
          <p:cNvSpPr txBox="1"/>
          <p:nvPr/>
        </p:nvSpPr>
        <p:spPr>
          <a:xfrm>
            <a:off x="15809660" y="22130192"/>
            <a:ext cx="140426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All 𝚫 values represent developmental age model – chronological age model</a:t>
            </a:r>
            <a:r>
              <a:rPr lang="en-US" sz="4000" dirty="0"/>
              <a:t>. 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alues &gt;|2| considered significant.</a:t>
            </a:r>
            <a:endParaRPr lang="en-US" sz="40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60F5378-116A-5816-B08B-8F2A7A9ED585}"/>
              </a:ext>
            </a:extLst>
          </p:cNvPr>
          <p:cNvSpPr txBox="1"/>
          <p:nvPr/>
        </p:nvSpPr>
        <p:spPr>
          <a:xfrm>
            <a:off x="15661691" y="23768348"/>
            <a:ext cx="1371571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 non-autistic children, chronological age appears to be a better predictor than developmental age for PRP and IRT with no difference in predicting BP. For autistic children, developmental age is a better predictor than chronological age for PRP with no difference in predicting BP and IRT.</a:t>
            </a:r>
            <a:endParaRPr lang="en-US" sz="4400" dirty="0">
              <a:effectLst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EA856F0-8A04-583B-4551-4E781EB22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561389"/>
              </p:ext>
            </p:extLst>
          </p:nvPr>
        </p:nvGraphicFramePr>
        <p:xfrm>
          <a:off x="555661" y="36270587"/>
          <a:ext cx="14349788" cy="6136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1208">
                  <a:extLst>
                    <a:ext uri="{9D8B030D-6E8A-4147-A177-3AD203B41FA5}">
                      <a16:colId xmlns:a16="http://schemas.microsoft.com/office/drawing/2014/main" val="4210851655"/>
                    </a:ext>
                  </a:extLst>
                </a:gridCol>
                <a:gridCol w="2551115">
                  <a:extLst>
                    <a:ext uri="{9D8B030D-6E8A-4147-A177-3AD203B41FA5}">
                      <a16:colId xmlns:a16="http://schemas.microsoft.com/office/drawing/2014/main" val="2489441116"/>
                    </a:ext>
                  </a:extLst>
                </a:gridCol>
                <a:gridCol w="3142363">
                  <a:extLst>
                    <a:ext uri="{9D8B030D-6E8A-4147-A177-3AD203B41FA5}">
                      <a16:colId xmlns:a16="http://schemas.microsoft.com/office/drawing/2014/main" val="2137494973"/>
                    </a:ext>
                  </a:extLst>
                </a:gridCol>
                <a:gridCol w="2735102">
                  <a:extLst>
                    <a:ext uri="{9D8B030D-6E8A-4147-A177-3AD203B41FA5}">
                      <a16:colId xmlns:a16="http://schemas.microsoft.com/office/drawing/2014/main" val="4276623518"/>
                    </a:ext>
                  </a:extLst>
                </a:gridCol>
              </a:tblGrid>
              <a:tr h="726593">
                <a:tc>
                  <a:txBody>
                    <a:bodyPr/>
                    <a:lstStyle/>
                    <a:p>
                      <a:pPr algn="l"/>
                      <a:r>
                        <a:rPr lang="en-US" sz="4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Demographics</a:t>
                      </a:r>
                    </a:p>
                  </a:txBody>
                  <a:tcPr anchor="b">
                    <a:solidFill>
                      <a:srgbClr val="0C234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anchor="b">
                    <a:solidFill>
                      <a:srgbClr val="0C234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Non-autistic</a:t>
                      </a:r>
                    </a:p>
                  </a:txBody>
                  <a:tcPr anchor="b">
                    <a:solidFill>
                      <a:srgbClr val="0C23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0267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Autistic</a:t>
                      </a:r>
                    </a:p>
                  </a:txBody>
                  <a:tcPr anchor="b">
                    <a:solidFill>
                      <a:srgbClr val="0C23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687460"/>
                  </a:ext>
                </a:extLst>
              </a:tr>
              <a:tr h="7265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150245"/>
                  </a:ext>
                </a:extLst>
              </a:tr>
              <a:tr h="10498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Age(Months), Mean(SD)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0267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53.9(10.9)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53.4(10.8)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56.3(11.8)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750794"/>
                  </a:ext>
                </a:extLst>
              </a:tr>
              <a:tr h="7265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 White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88%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87%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91%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917243"/>
                  </a:ext>
                </a:extLst>
              </a:tr>
              <a:tr h="7265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 Black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308416"/>
                  </a:ext>
                </a:extLst>
              </a:tr>
              <a:tr h="7265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 Hispanic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26%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21%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64162"/>
                  </a:ext>
                </a:extLst>
              </a:tr>
              <a:tr h="726593"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Multiracial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106292"/>
                  </a:ext>
                </a:extLst>
              </a:tr>
              <a:tr h="726593"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Male 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46% 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</a:p>
                  </a:txBody>
                  <a:tcPr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667068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5B33355A-3734-89F1-B15F-F256581C4885}"/>
              </a:ext>
            </a:extLst>
          </p:cNvPr>
          <p:cNvSpPr/>
          <p:nvPr/>
        </p:nvSpPr>
        <p:spPr>
          <a:xfrm>
            <a:off x="15361826" y="40922049"/>
            <a:ext cx="14315447" cy="14845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303812-39DE-E741-0FD4-9E5D92AF02CF}"/>
              </a:ext>
            </a:extLst>
          </p:cNvPr>
          <p:cNvSpPr txBox="1"/>
          <p:nvPr/>
        </p:nvSpPr>
        <p:spPr>
          <a:xfrm>
            <a:off x="15426688" y="41002933"/>
            <a:ext cx="137850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References: </a:t>
            </a:r>
          </a:p>
          <a:p>
            <a:r>
              <a:rPr lang="en-US" sz="3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Warren et al., 2011,</a:t>
            </a:r>
            <a:r>
              <a:rPr lang="en-US" sz="3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Hodos, 1961, </a:t>
            </a:r>
            <a:r>
              <a:rPr lang="en-US" sz="3600" b="0" i="0" u="none" strike="noStrike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Sutherland et al., 2023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 descr="Diagram of a diagram showing how to use a number of objects&#10;&#10;Description automatically generated with medium confidence">
            <a:extLst>
              <a:ext uri="{FF2B5EF4-FFF2-40B4-BE49-F238E27FC236}">
                <a16:creationId xmlns:a16="http://schemas.microsoft.com/office/drawing/2014/main" id="{94FAC1CC-A72B-1056-76A0-B520B4DC43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0057" y="20206691"/>
            <a:ext cx="10691924" cy="612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26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2891</TotalTime>
  <Words>544</Words>
  <Application>Microsoft Macintosh PowerPoint</Application>
  <PresentationFormat>Custom</PresentationFormat>
  <Paragraphs>84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Kaylee McEllin</dc:creator>
  <cp:lastModifiedBy>Kaylee McEllin</cp:lastModifiedBy>
  <cp:revision>24</cp:revision>
  <dcterms:created xsi:type="dcterms:W3CDTF">2026-03-20T15:51:25Z</dcterms:created>
  <dcterms:modified xsi:type="dcterms:W3CDTF">2026-04-13T16:37:58Z</dcterms:modified>
</cp:coreProperties>
</file>