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omments/modernComment_107_F60E29DB.xml" ContentType="application/vnd.ms-powerpoint.comments+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91" r:id="rId1"/>
  </p:sldMasterIdLst>
  <p:notesMasterIdLst>
    <p:notesMasterId r:id="rId3"/>
  </p:notesMasterIdLst>
  <p:sldIdLst>
    <p:sldId id="263" r:id="rId2"/>
  </p:sldIdLst>
  <p:sldSz cx="42794238" cy="30267275"/>
  <p:notesSz cx="20104100" cy="1508125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5780" userDrawn="1">
          <p15:clr>
            <a:srgbClr val="A4A3A4"/>
          </p15:clr>
        </p15:guide>
        <p15:guide id="2" pos="4598"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6CD569A-A38F-7F5B-3B7C-C6EF0F97F38A}" name="Clements, Caitlin" initials="CC" userId="S::Caitlin.Clements@childrens.harvard.edu::bbcfc4a8-8f7f-46ee-ab97-7e83d9769b9b" providerId="AD"/>
  <p188:author id="{B5D2A1F3-F7E9-2434-FC27-1D76A52AF21B}" name="Yvonne Kuo" initials="" userId="S::ykuo3@nd.edu::beb0b876-a6e9-4954-9566-9f750e670220"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C7EAF3"/>
    <a:srgbClr val="DF7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6491"/>
    <p:restoredTop sz="96047"/>
  </p:normalViewPr>
  <p:slideViewPr>
    <p:cSldViewPr>
      <p:cViewPr varScale="1">
        <p:scale>
          <a:sx n="25" d="100"/>
          <a:sy n="25" d="100"/>
        </p:scale>
        <p:origin x="2488" y="240"/>
      </p:cViewPr>
      <p:guideLst>
        <p:guide orient="horz" pos="5780"/>
        <p:guide pos="4598"/>
      </p:guideLst>
    </p:cSldViewPr>
  </p:slideViewPr>
  <p:notesTextViewPr>
    <p:cViewPr>
      <p:scale>
        <a:sx n="70" d="100"/>
        <a:sy n="70" d="100"/>
      </p:scale>
      <p:origin x="0" y="0"/>
    </p:cViewPr>
  </p:notesTextViewPr>
  <p:gridSpacing cx="76200" cy="76200"/>
</p:viewPr>
</file>

<file path=ppt/_rels/presentation.xml.rels><?xml version="1.0" encoding="UTF-8" standalone="yes"?>
<Relationships xmlns="http://schemas.openxmlformats.org/package/2006/relationships"><Relationship Id="rId8" Type="http://schemas.microsoft.com/office/2018/10/relationships/authors" Target="authors.xml"/><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comments/modernComment_107_F60E29DB.xml><?xml version="1.0" encoding="utf-8"?>
<p188:cmLst xmlns:a="http://schemas.openxmlformats.org/drawingml/2006/main" xmlns:r="http://schemas.openxmlformats.org/officeDocument/2006/relationships" xmlns:p188="http://schemas.microsoft.com/office/powerpoint/2018/8/main">
  <p188:cm id="{596F93E8-7D2F-B740-B998-54C498305FDB}" authorId="{B5D2A1F3-F7E9-2434-FC27-1D76A52AF21B}" created="2025-04-07T00:42:22.722">
    <ac:deMkLst xmlns:ac="http://schemas.microsoft.com/office/drawing/2013/main/command">
      <pc:docMk xmlns:pc="http://schemas.microsoft.com/office/powerpoint/2013/main/command"/>
      <pc:sldMk xmlns:pc="http://schemas.microsoft.com/office/powerpoint/2013/main/command" cId="4128123355" sldId="263"/>
      <ac:spMk id="59" creationId="{2224C3B5-C740-463A-8086-222E05D55D53}"/>
    </ac:deMkLst>
    <p188:replyLst>
      <p188:reply id="{2FA7B170-6048-7B4A-A46D-5116CDEC4A8D}" authorId="{66CD569A-A38F-7F5B-3B7C-C6EF0F97F38A}" created="2025-04-07T19:17:04.120">
        <p188:txBody>
          <a:bodyPr/>
          <a:lstStyle/>
          <a:p>
            <a:r>
              <a:rPr lang="en-US"/>
              <a:t>That’s long! Let’s add “RedCap” to the acknowledgments and leave this comment so they can reply</a:t>
            </a:r>
          </a:p>
        </p188:txBody>
      </p188:reply>
    </p188:replyLst>
    <p188:txBody>
      <a:bodyPr/>
      <a:lstStyle/>
      <a:p>
        <a:r>
          <a:rPr lang="en-US"/>
          <a:t>1. For all publications/posters, etc: "The work was supported by the National Institute of Mental Health (R01 MH078829). The content is solely the responsibility of the authors and does not necessarily represent the official views of the National Institute of Mental Health of the National Institutes of Health. Study data were collected and managed using Research Electronic Data Capture (REDCap) tools hosted at Boston Children's Hospital.1 REDCap (Research Electronic Data Capture) is a secure, web-based application designed to support data capture for research studies, providing: 1) an intuitive interface for validated data entry; 2) audit trails for tracking data manipulation and export procedures; 3) automated export procedures for seamless data downloads to common statistical packages; and 4) procedures for importing data from external sources.
1Paul A. Harris, Robert Taylor, Robert Thielke, Jonathon Payne, Nathaniel Gonzalez, Jose G. Conde, Research electronic data capture (REDCap) - A metadata-driven methodology and workflow process for providing translational research informatics support, J Biomed Inform. 2009 Apr;42(2):377-81.
2. If Michelle Bosquet Enlow is included as a coauthor, add: "Tommy Fuss Center for Neuropsychiatric Disease Research, Department of Psychiatry and Behavioral Sciences, Boston Children's Hospital"
Do I have to add all of this or just the grant numbers is ok?</a:t>
        </a:r>
      </a:p>
    </p188:txBody>
  </p188:cm>
  <p188:cm id="{7B114545-252B-8644-9299-99441FF6047C}" authorId="{B5D2A1F3-F7E9-2434-FC27-1D76A52AF21B}" created="2025-04-16T17:47:17.530">
    <ac:deMkLst xmlns:ac="http://schemas.microsoft.com/office/drawing/2013/main/command">
      <pc:docMk xmlns:pc="http://schemas.microsoft.com/office/powerpoint/2013/main/command"/>
      <pc:sldMk xmlns:pc="http://schemas.microsoft.com/office/powerpoint/2013/main/command" cId="4128123355" sldId="263"/>
      <ac:picMk id="20" creationId="{96CAEB07-4E87-43C1-824D-E9BC5F39ABFF}"/>
    </ac:deMkLst>
    <p188:txBody>
      <a:bodyPr/>
      <a:lstStyle/>
      <a:p>
        <a:r>
          <a:rPr lang="en-US"/>
          <a:t>still need to add 3, 5, 7 into graph (need demographics)</a:t>
        </a:r>
      </a:p>
    </p188:txBody>
  </p188:cm>
  <p188:cm id="{5963C918-AC01-C940-925F-FF10ABC7E6D2}" authorId="{B5D2A1F3-F7E9-2434-FC27-1D76A52AF21B}" created="2025-04-16T17:51:03.282">
    <ac:txMkLst xmlns:ac="http://schemas.microsoft.com/office/drawing/2013/main/command">
      <pc:docMk xmlns:pc="http://schemas.microsoft.com/office/powerpoint/2013/main/command"/>
      <pc:sldMk xmlns:pc="http://schemas.microsoft.com/office/powerpoint/2013/main/command" cId="4128123355" sldId="263"/>
      <ac:graphicFrameMk id="78" creationId="{FF1AF8BA-D3A5-D8AC-53B0-C34A65ED6B5C}"/>
      <ac:tblMk/>
      <ac:tcMk rowId="1099749643" colId="2012042165"/>
      <ac:txMk cp="0" len="8">
        <ac:context len="9" hash="1236398975"/>
      </ac:txMk>
    </ac:txMkLst>
    <p188:pos x="2062956" y="1071534"/>
    <p188:txBody>
      <a:bodyPr/>
      <a:lstStyle/>
      <a:p>
        <a:r>
          <a:rPr lang="en-US"/>
          <a:t>If can think of better names, change….putting these as placeholders for now. </a:t>
        </a:r>
      </a:p>
    </p188:txBody>
  </p188:cm>
  <p188:cm id="{934ACD8A-FA98-DE45-BDAF-E6E44BB37DF2}" authorId="{66CD569A-A38F-7F5B-3B7C-C6EF0F97F38A}" created="2025-04-17T02:51:14.935">
    <ac:txMkLst xmlns:ac="http://schemas.microsoft.com/office/drawing/2013/main/command">
      <pc:docMk xmlns:pc="http://schemas.microsoft.com/office/powerpoint/2013/main/command"/>
      <pc:sldMk xmlns:pc="http://schemas.microsoft.com/office/powerpoint/2013/main/command" cId="4128123355" sldId="263"/>
      <ac:spMk id="61" creationId="{89EBE15B-4246-47D5-A572-FC8BC1A36A14}"/>
      <ac:txMk cp="503" len="28">
        <ac:context len="974" hash="1481935587"/>
      </ac:txMk>
    </ac:txMkLst>
    <p188:pos x="7438993" y="5123897"/>
    <p188:txBody>
      <a:bodyPr/>
      <a:lstStyle/>
      <a:p>
        <a:r>
          <a:rPr lang="en-US"/>
          <a:t>Given adding these 2 papers, you made need to go to a shorter citation style for the refs like Nature or Science</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8712200" cy="75565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11387138" y="0"/>
            <a:ext cx="8712200" cy="755650"/>
          </a:xfrm>
          <a:prstGeom prst="rect">
            <a:avLst/>
          </a:prstGeom>
        </p:spPr>
        <p:txBody>
          <a:bodyPr vert="horz" lIns="91440" tIns="45720" rIns="91440" bIns="45720" rtlCol="0"/>
          <a:lstStyle>
            <a:lvl1pPr algn="r">
              <a:defRPr sz="1200"/>
            </a:lvl1pPr>
          </a:lstStyle>
          <a:p>
            <a:fld id="{1E6E57A4-7F47-AC49-832F-01346F778800}" type="datetimeFigureOut">
              <a:rPr lang="en-US" smtClean="0"/>
              <a:t>4/17/25</a:t>
            </a:fld>
            <a:endParaRPr lang="en-US"/>
          </a:p>
        </p:txBody>
      </p:sp>
      <p:sp>
        <p:nvSpPr>
          <p:cNvPr id="4" name="Slide Image Placeholder 3"/>
          <p:cNvSpPr>
            <a:spLocks noGrp="1" noRot="1" noChangeAspect="1"/>
          </p:cNvSpPr>
          <p:nvPr>
            <p:ph type="sldImg" idx="2"/>
          </p:nvPr>
        </p:nvSpPr>
        <p:spPr>
          <a:xfrm>
            <a:off x="6454775" y="1885950"/>
            <a:ext cx="7194550" cy="50895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2009775" y="7258050"/>
            <a:ext cx="16084550" cy="59388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14325600"/>
            <a:ext cx="8712200" cy="75565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11387138" y="14325600"/>
            <a:ext cx="8712200" cy="755650"/>
          </a:xfrm>
          <a:prstGeom prst="rect">
            <a:avLst/>
          </a:prstGeom>
        </p:spPr>
        <p:txBody>
          <a:bodyPr vert="horz" lIns="91440" tIns="45720" rIns="91440" bIns="45720" rtlCol="0" anchor="b"/>
          <a:lstStyle>
            <a:lvl1pPr algn="r">
              <a:defRPr sz="1200"/>
            </a:lvl1pPr>
          </a:lstStyle>
          <a:p>
            <a:fld id="{444DCBF1-AAEB-2846-8DD8-E1AC7FAB2D5C}" type="slidenum">
              <a:rPr lang="en-US" smtClean="0"/>
              <a:t>‹#›</a:t>
            </a:fld>
            <a:endParaRPr lang="en-US"/>
          </a:p>
        </p:txBody>
      </p:sp>
    </p:spTree>
    <p:extLst>
      <p:ext uri="{BB962C8B-B14F-4D97-AF65-F5344CB8AC3E}">
        <p14:creationId xmlns:p14="http://schemas.microsoft.com/office/powerpoint/2010/main" val="4072580594"/>
      </p:ext>
    </p:extLst>
  </p:cSld>
  <p:clrMap bg1="lt1" tx1="dk1" bg2="lt2" tx2="dk2" accent1="accent1" accent2="accent2" accent3="accent3" accent4="accent4" accent5="accent5" accent6="accent6" hlink="hlink" folHlink="folHlink"/>
  <p:notesStyle>
    <a:lvl1pPr marL="0" algn="l" defTabSz="869771" rtl="0" eaLnBrk="1" latinLnBrk="0" hangingPunct="1">
      <a:defRPr sz="1141" kern="1200">
        <a:solidFill>
          <a:schemeClr val="tx1"/>
        </a:solidFill>
        <a:latin typeface="+mn-lt"/>
        <a:ea typeface="+mn-ea"/>
        <a:cs typeface="+mn-cs"/>
      </a:defRPr>
    </a:lvl1pPr>
    <a:lvl2pPr marL="434887" algn="l" defTabSz="869771" rtl="0" eaLnBrk="1" latinLnBrk="0" hangingPunct="1">
      <a:defRPr sz="1141" kern="1200">
        <a:solidFill>
          <a:schemeClr val="tx1"/>
        </a:solidFill>
        <a:latin typeface="+mn-lt"/>
        <a:ea typeface="+mn-ea"/>
        <a:cs typeface="+mn-cs"/>
      </a:defRPr>
    </a:lvl2pPr>
    <a:lvl3pPr marL="869771" algn="l" defTabSz="869771" rtl="0" eaLnBrk="1" latinLnBrk="0" hangingPunct="1">
      <a:defRPr sz="1141" kern="1200">
        <a:solidFill>
          <a:schemeClr val="tx1"/>
        </a:solidFill>
        <a:latin typeface="+mn-lt"/>
        <a:ea typeface="+mn-ea"/>
        <a:cs typeface="+mn-cs"/>
      </a:defRPr>
    </a:lvl3pPr>
    <a:lvl4pPr marL="1304656" algn="l" defTabSz="869771" rtl="0" eaLnBrk="1" latinLnBrk="0" hangingPunct="1">
      <a:defRPr sz="1141" kern="1200">
        <a:solidFill>
          <a:schemeClr val="tx1"/>
        </a:solidFill>
        <a:latin typeface="+mn-lt"/>
        <a:ea typeface="+mn-ea"/>
        <a:cs typeface="+mn-cs"/>
      </a:defRPr>
    </a:lvl4pPr>
    <a:lvl5pPr marL="1739543" algn="l" defTabSz="869771" rtl="0" eaLnBrk="1" latinLnBrk="0" hangingPunct="1">
      <a:defRPr sz="1141" kern="1200">
        <a:solidFill>
          <a:schemeClr val="tx1"/>
        </a:solidFill>
        <a:latin typeface="+mn-lt"/>
        <a:ea typeface="+mn-ea"/>
        <a:cs typeface="+mn-cs"/>
      </a:defRPr>
    </a:lvl5pPr>
    <a:lvl6pPr marL="2174429" algn="l" defTabSz="869771" rtl="0" eaLnBrk="1" latinLnBrk="0" hangingPunct="1">
      <a:defRPr sz="1141" kern="1200">
        <a:solidFill>
          <a:schemeClr val="tx1"/>
        </a:solidFill>
        <a:latin typeface="+mn-lt"/>
        <a:ea typeface="+mn-ea"/>
        <a:cs typeface="+mn-cs"/>
      </a:defRPr>
    </a:lvl6pPr>
    <a:lvl7pPr marL="2609314" algn="l" defTabSz="869771" rtl="0" eaLnBrk="1" latinLnBrk="0" hangingPunct="1">
      <a:defRPr sz="1141" kern="1200">
        <a:solidFill>
          <a:schemeClr val="tx1"/>
        </a:solidFill>
        <a:latin typeface="+mn-lt"/>
        <a:ea typeface="+mn-ea"/>
        <a:cs typeface="+mn-cs"/>
      </a:defRPr>
    </a:lvl7pPr>
    <a:lvl8pPr marL="3044199" algn="l" defTabSz="869771" rtl="0" eaLnBrk="1" latinLnBrk="0" hangingPunct="1">
      <a:defRPr sz="1141" kern="1200">
        <a:solidFill>
          <a:schemeClr val="tx1"/>
        </a:solidFill>
        <a:latin typeface="+mn-lt"/>
        <a:ea typeface="+mn-ea"/>
        <a:cs typeface="+mn-cs"/>
      </a:defRPr>
    </a:lvl8pPr>
    <a:lvl9pPr marL="3479085" algn="l" defTabSz="869771" rtl="0" eaLnBrk="1" latinLnBrk="0" hangingPunct="1">
      <a:defRPr sz="1141"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54775" y="1885950"/>
            <a:ext cx="7194550" cy="5089525"/>
          </a:xfrm>
        </p:spPr>
      </p:sp>
      <p:sp>
        <p:nvSpPr>
          <p:cNvPr id="3" name="Notes Placeholder 2"/>
          <p:cNvSpPr>
            <a:spLocks noGrp="1"/>
          </p:cNvSpPr>
          <p:nvPr>
            <p:ph type="body" idx="1"/>
          </p:nvPr>
        </p:nvSpPr>
        <p:spPr/>
        <p:txBody>
          <a:bodyPr/>
          <a:lstStyle/>
          <a:p>
            <a:r>
              <a:rPr lang="en-US" dirty="0"/>
              <a:t>Factor 1 effort and anticipation</a:t>
            </a:r>
          </a:p>
          <a:p>
            <a:r>
              <a:rPr lang="en-US" dirty="0"/>
              <a:t>Factor 2 smile and laugh response </a:t>
            </a:r>
          </a:p>
          <a:p>
            <a:r>
              <a:rPr lang="en-US" dirty="0"/>
              <a:t>Factor 3 vocal response </a:t>
            </a:r>
          </a:p>
        </p:txBody>
      </p:sp>
      <p:sp>
        <p:nvSpPr>
          <p:cNvPr id="4" name="Slide Number Placeholder 3"/>
          <p:cNvSpPr>
            <a:spLocks noGrp="1"/>
          </p:cNvSpPr>
          <p:nvPr>
            <p:ph type="sldNum" sz="quarter" idx="5"/>
          </p:nvPr>
        </p:nvSpPr>
        <p:spPr/>
        <p:txBody>
          <a:bodyPr/>
          <a:lstStyle/>
          <a:p>
            <a:fld id="{444DCBF1-AAEB-2846-8DD8-E1AC7FAB2D5C}" type="slidenum">
              <a:rPr lang="en-US" smtClean="0"/>
              <a:t>1</a:t>
            </a:fld>
            <a:endParaRPr lang="en-US"/>
          </a:p>
        </p:txBody>
      </p:sp>
    </p:spTree>
    <p:extLst>
      <p:ext uri="{BB962C8B-B14F-4D97-AF65-F5344CB8AC3E}">
        <p14:creationId xmlns:p14="http://schemas.microsoft.com/office/powerpoint/2010/main" val="14618422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09568" y="4953466"/>
            <a:ext cx="36375102" cy="10537496"/>
          </a:xfrm>
        </p:spPr>
        <p:txBody>
          <a:bodyPr anchor="b"/>
          <a:lstStyle>
            <a:lvl1pPr algn="ctr">
              <a:defRPr sz="26480"/>
            </a:lvl1pPr>
          </a:lstStyle>
          <a:p>
            <a:r>
              <a:rPr lang="en-US"/>
              <a:t>Click to edit Master title style</a:t>
            </a:r>
            <a:endParaRPr lang="en-US" dirty="0"/>
          </a:p>
        </p:txBody>
      </p:sp>
      <p:sp>
        <p:nvSpPr>
          <p:cNvPr id="3" name="Subtitle 2"/>
          <p:cNvSpPr>
            <a:spLocks noGrp="1"/>
          </p:cNvSpPr>
          <p:nvPr>
            <p:ph type="subTitle" idx="1"/>
          </p:nvPr>
        </p:nvSpPr>
        <p:spPr>
          <a:xfrm>
            <a:off x="5349280" y="15897328"/>
            <a:ext cx="32095679" cy="7307583"/>
          </a:xfrm>
        </p:spPr>
        <p:txBody>
          <a:bodyPr/>
          <a:lstStyle>
            <a:lvl1pPr marL="0" indent="0" algn="ctr">
              <a:buNone/>
              <a:defRPr sz="10592"/>
            </a:lvl1pPr>
            <a:lvl2pPr marL="2017806" indent="0" algn="ctr">
              <a:buNone/>
              <a:defRPr sz="8827"/>
            </a:lvl2pPr>
            <a:lvl3pPr marL="4035613" indent="0" algn="ctr">
              <a:buNone/>
              <a:defRPr sz="7944"/>
            </a:lvl3pPr>
            <a:lvl4pPr marL="6053419" indent="0" algn="ctr">
              <a:buNone/>
              <a:defRPr sz="7061"/>
            </a:lvl4pPr>
            <a:lvl5pPr marL="8071226" indent="0" algn="ctr">
              <a:buNone/>
              <a:defRPr sz="7061"/>
            </a:lvl5pPr>
            <a:lvl6pPr marL="10089032" indent="0" algn="ctr">
              <a:buNone/>
              <a:defRPr sz="7061"/>
            </a:lvl6pPr>
            <a:lvl7pPr marL="12106839" indent="0" algn="ctr">
              <a:buNone/>
              <a:defRPr sz="7061"/>
            </a:lvl7pPr>
            <a:lvl8pPr marL="14124645" indent="0" algn="ctr">
              <a:buNone/>
              <a:defRPr sz="7061"/>
            </a:lvl8pPr>
            <a:lvl9pPr marL="16142452" indent="0" algn="ctr">
              <a:buNone/>
              <a:defRPr sz="7061"/>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F135061-2F74-46D4-9F8F-C77EF304855D}" type="datetimeFigureOut">
              <a:rPr lang="en-US" smtClean="0"/>
              <a:t>4/17/25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FC52CE-B062-47D6-A8CB-AF6B214D1AE5}" type="slidenum">
              <a:rPr lang="en-US" smtClean="0"/>
              <a:t>‹#›</a:t>
            </a:fld>
            <a:endParaRPr lang="en-US"/>
          </a:p>
        </p:txBody>
      </p:sp>
    </p:spTree>
    <p:extLst>
      <p:ext uri="{BB962C8B-B14F-4D97-AF65-F5344CB8AC3E}">
        <p14:creationId xmlns:p14="http://schemas.microsoft.com/office/powerpoint/2010/main" val="22021063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F135061-2F74-46D4-9F8F-C77EF304855D}" type="datetimeFigureOut">
              <a:rPr lang="en-US" smtClean="0"/>
              <a:t>4/17/25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FC52CE-B062-47D6-A8CB-AF6B214D1AE5}" type="slidenum">
              <a:rPr lang="en-US" smtClean="0"/>
              <a:t>‹#›</a:t>
            </a:fld>
            <a:endParaRPr lang="en-US"/>
          </a:p>
        </p:txBody>
      </p:sp>
    </p:spTree>
    <p:extLst>
      <p:ext uri="{BB962C8B-B14F-4D97-AF65-F5344CB8AC3E}">
        <p14:creationId xmlns:p14="http://schemas.microsoft.com/office/powerpoint/2010/main" val="6618535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0624629" y="1611452"/>
            <a:ext cx="9227508" cy="2565011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942106" y="1611452"/>
            <a:ext cx="27147595" cy="256501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F135061-2F74-46D4-9F8F-C77EF304855D}" type="datetimeFigureOut">
              <a:rPr lang="en-US" smtClean="0"/>
              <a:t>4/17/25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FC52CE-B062-47D6-A8CB-AF6B214D1AE5}" type="slidenum">
              <a:rPr lang="en-US" smtClean="0"/>
              <a:t>‹#›</a:t>
            </a:fld>
            <a:endParaRPr lang="en-US"/>
          </a:p>
        </p:txBody>
      </p:sp>
    </p:spTree>
    <p:extLst>
      <p:ext uri="{BB962C8B-B14F-4D97-AF65-F5344CB8AC3E}">
        <p14:creationId xmlns:p14="http://schemas.microsoft.com/office/powerpoint/2010/main" val="21973612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79204830"/>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F135061-2F74-46D4-9F8F-C77EF304855D}" type="datetimeFigureOut">
              <a:rPr lang="en-US" smtClean="0"/>
              <a:t>4/17/25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FC52CE-B062-47D6-A8CB-AF6B214D1AE5}" type="slidenum">
              <a:rPr lang="en-US" smtClean="0"/>
              <a:t>‹#›</a:t>
            </a:fld>
            <a:endParaRPr lang="en-US"/>
          </a:p>
        </p:txBody>
      </p:sp>
    </p:spTree>
    <p:extLst>
      <p:ext uri="{BB962C8B-B14F-4D97-AF65-F5344CB8AC3E}">
        <p14:creationId xmlns:p14="http://schemas.microsoft.com/office/powerpoint/2010/main" val="18081752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19818" y="7545809"/>
            <a:ext cx="36910030" cy="12590343"/>
          </a:xfrm>
        </p:spPr>
        <p:txBody>
          <a:bodyPr anchor="b"/>
          <a:lstStyle>
            <a:lvl1pPr>
              <a:defRPr sz="26480"/>
            </a:lvl1pPr>
          </a:lstStyle>
          <a:p>
            <a:r>
              <a:rPr lang="en-US"/>
              <a:t>Click to edit Master title style</a:t>
            </a:r>
            <a:endParaRPr lang="en-US" dirty="0"/>
          </a:p>
        </p:txBody>
      </p:sp>
      <p:sp>
        <p:nvSpPr>
          <p:cNvPr id="3" name="Text Placeholder 2"/>
          <p:cNvSpPr>
            <a:spLocks noGrp="1"/>
          </p:cNvSpPr>
          <p:nvPr>
            <p:ph type="body" idx="1"/>
          </p:nvPr>
        </p:nvSpPr>
        <p:spPr>
          <a:xfrm>
            <a:off x="2919818" y="20255262"/>
            <a:ext cx="36910030" cy="6620964"/>
          </a:xfrm>
        </p:spPr>
        <p:txBody>
          <a:bodyPr/>
          <a:lstStyle>
            <a:lvl1pPr marL="0" indent="0">
              <a:buNone/>
              <a:defRPr sz="10592">
                <a:solidFill>
                  <a:schemeClr val="tx1"/>
                </a:solidFill>
              </a:defRPr>
            </a:lvl1pPr>
            <a:lvl2pPr marL="2017806" indent="0">
              <a:buNone/>
              <a:defRPr sz="8827">
                <a:solidFill>
                  <a:schemeClr val="tx1">
                    <a:tint val="75000"/>
                  </a:schemeClr>
                </a:solidFill>
              </a:defRPr>
            </a:lvl2pPr>
            <a:lvl3pPr marL="4035613" indent="0">
              <a:buNone/>
              <a:defRPr sz="7944">
                <a:solidFill>
                  <a:schemeClr val="tx1">
                    <a:tint val="75000"/>
                  </a:schemeClr>
                </a:solidFill>
              </a:defRPr>
            </a:lvl3pPr>
            <a:lvl4pPr marL="6053419" indent="0">
              <a:buNone/>
              <a:defRPr sz="7061">
                <a:solidFill>
                  <a:schemeClr val="tx1">
                    <a:tint val="75000"/>
                  </a:schemeClr>
                </a:solidFill>
              </a:defRPr>
            </a:lvl4pPr>
            <a:lvl5pPr marL="8071226" indent="0">
              <a:buNone/>
              <a:defRPr sz="7061">
                <a:solidFill>
                  <a:schemeClr val="tx1">
                    <a:tint val="75000"/>
                  </a:schemeClr>
                </a:solidFill>
              </a:defRPr>
            </a:lvl5pPr>
            <a:lvl6pPr marL="10089032" indent="0">
              <a:buNone/>
              <a:defRPr sz="7061">
                <a:solidFill>
                  <a:schemeClr val="tx1">
                    <a:tint val="75000"/>
                  </a:schemeClr>
                </a:solidFill>
              </a:defRPr>
            </a:lvl6pPr>
            <a:lvl7pPr marL="12106839" indent="0">
              <a:buNone/>
              <a:defRPr sz="7061">
                <a:solidFill>
                  <a:schemeClr val="tx1">
                    <a:tint val="75000"/>
                  </a:schemeClr>
                </a:solidFill>
              </a:defRPr>
            </a:lvl7pPr>
            <a:lvl8pPr marL="14124645" indent="0">
              <a:buNone/>
              <a:defRPr sz="7061">
                <a:solidFill>
                  <a:schemeClr val="tx1">
                    <a:tint val="75000"/>
                  </a:schemeClr>
                </a:solidFill>
              </a:defRPr>
            </a:lvl8pPr>
            <a:lvl9pPr marL="16142452" indent="0">
              <a:buNone/>
              <a:defRPr sz="7061">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F135061-2F74-46D4-9F8F-C77EF304855D}" type="datetimeFigureOut">
              <a:rPr lang="en-US" smtClean="0"/>
              <a:t>4/17/25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FC52CE-B062-47D6-A8CB-AF6B214D1AE5}" type="slidenum">
              <a:rPr lang="en-US" smtClean="0"/>
              <a:t>‹#›</a:t>
            </a:fld>
            <a:endParaRPr lang="en-US"/>
          </a:p>
        </p:txBody>
      </p:sp>
    </p:spTree>
    <p:extLst>
      <p:ext uri="{BB962C8B-B14F-4D97-AF65-F5344CB8AC3E}">
        <p14:creationId xmlns:p14="http://schemas.microsoft.com/office/powerpoint/2010/main" val="40905068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942104" y="8057261"/>
            <a:ext cx="18187551" cy="192043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1664583" y="8057261"/>
            <a:ext cx="18187551" cy="192043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F135061-2F74-46D4-9F8F-C77EF304855D}" type="datetimeFigureOut">
              <a:rPr lang="en-US" smtClean="0"/>
              <a:t>4/17/25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FC52CE-B062-47D6-A8CB-AF6B214D1AE5}" type="slidenum">
              <a:rPr lang="en-US" smtClean="0"/>
              <a:t>‹#›</a:t>
            </a:fld>
            <a:endParaRPr lang="en-US"/>
          </a:p>
        </p:txBody>
      </p:sp>
    </p:spTree>
    <p:extLst>
      <p:ext uri="{BB962C8B-B14F-4D97-AF65-F5344CB8AC3E}">
        <p14:creationId xmlns:p14="http://schemas.microsoft.com/office/powerpoint/2010/main" val="12124008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947678" y="1611459"/>
            <a:ext cx="36910030" cy="5850274"/>
          </a:xfrm>
        </p:spPr>
        <p:txBody>
          <a:bodyPr/>
          <a:lstStyle/>
          <a:p>
            <a:r>
              <a:rPr lang="en-US"/>
              <a:t>Click to edit Master title style</a:t>
            </a:r>
            <a:endParaRPr lang="en-US" dirty="0"/>
          </a:p>
        </p:txBody>
      </p:sp>
      <p:sp>
        <p:nvSpPr>
          <p:cNvPr id="3" name="Text Placeholder 2"/>
          <p:cNvSpPr>
            <a:spLocks noGrp="1"/>
          </p:cNvSpPr>
          <p:nvPr>
            <p:ph type="body" idx="1"/>
          </p:nvPr>
        </p:nvSpPr>
        <p:spPr>
          <a:xfrm>
            <a:off x="2947682" y="7419688"/>
            <a:ext cx="18103966" cy="3636275"/>
          </a:xfrm>
        </p:spPr>
        <p:txBody>
          <a:bodyPr anchor="b"/>
          <a:lstStyle>
            <a:lvl1pPr marL="0" indent="0">
              <a:buNone/>
              <a:defRPr sz="10592" b="1"/>
            </a:lvl1pPr>
            <a:lvl2pPr marL="2017806" indent="0">
              <a:buNone/>
              <a:defRPr sz="8827" b="1"/>
            </a:lvl2pPr>
            <a:lvl3pPr marL="4035613" indent="0">
              <a:buNone/>
              <a:defRPr sz="7944" b="1"/>
            </a:lvl3pPr>
            <a:lvl4pPr marL="6053419" indent="0">
              <a:buNone/>
              <a:defRPr sz="7061" b="1"/>
            </a:lvl4pPr>
            <a:lvl5pPr marL="8071226" indent="0">
              <a:buNone/>
              <a:defRPr sz="7061" b="1"/>
            </a:lvl5pPr>
            <a:lvl6pPr marL="10089032" indent="0">
              <a:buNone/>
              <a:defRPr sz="7061" b="1"/>
            </a:lvl6pPr>
            <a:lvl7pPr marL="12106839" indent="0">
              <a:buNone/>
              <a:defRPr sz="7061" b="1"/>
            </a:lvl7pPr>
            <a:lvl8pPr marL="14124645" indent="0">
              <a:buNone/>
              <a:defRPr sz="7061" b="1"/>
            </a:lvl8pPr>
            <a:lvl9pPr marL="16142452" indent="0">
              <a:buNone/>
              <a:defRPr sz="7061" b="1"/>
            </a:lvl9pPr>
          </a:lstStyle>
          <a:p>
            <a:pPr lvl="0"/>
            <a:r>
              <a:rPr lang="en-US"/>
              <a:t>Click to edit Master text styles</a:t>
            </a:r>
          </a:p>
        </p:txBody>
      </p:sp>
      <p:sp>
        <p:nvSpPr>
          <p:cNvPr id="4" name="Content Placeholder 3"/>
          <p:cNvSpPr>
            <a:spLocks noGrp="1"/>
          </p:cNvSpPr>
          <p:nvPr>
            <p:ph sz="half" idx="2"/>
          </p:nvPr>
        </p:nvSpPr>
        <p:spPr>
          <a:xfrm>
            <a:off x="2947682" y="11055963"/>
            <a:ext cx="18103966" cy="1626165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1664585" y="7419688"/>
            <a:ext cx="18193125" cy="3636275"/>
          </a:xfrm>
        </p:spPr>
        <p:txBody>
          <a:bodyPr anchor="b"/>
          <a:lstStyle>
            <a:lvl1pPr marL="0" indent="0">
              <a:buNone/>
              <a:defRPr sz="10592" b="1"/>
            </a:lvl1pPr>
            <a:lvl2pPr marL="2017806" indent="0">
              <a:buNone/>
              <a:defRPr sz="8827" b="1"/>
            </a:lvl2pPr>
            <a:lvl3pPr marL="4035613" indent="0">
              <a:buNone/>
              <a:defRPr sz="7944" b="1"/>
            </a:lvl3pPr>
            <a:lvl4pPr marL="6053419" indent="0">
              <a:buNone/>
              <a:defRPr sz="7061" b="1"/>
            </a:lvl4pPr>
            <a:lvl5pPr marL="8071226" indent="0">
              <a:buNone/>
              <a:defRPr sz="7061" b="1"/>
            </a:lvl5pPr>
            <a:lvl6pPr marL="10089032" indent="0">
              <a:buNone/>
              <a:defRPr sz="7061" b="1"/>
            </a:lvl6pPr>
            <a:lvl7pPr marL="12106839" indent="0">
              <a:buNone/>
              <a:defRPr sz="7061" b="1"/>
            </a:lvl7pPr>
            <a:lvl8pPr marL="14124645" indent="0">
              <a:buNone/>
              <a:defRPr sz="7061" b="1"/>
            </a:lvl8pPr>
            <a:lvl9pPr marL="16142452" indent="0">
              <a:buNone/>
              <a:defRPr sz="7061" b="1"/>
            </a:lvl9pPr>
          </a:lstStyle>
          <a:p>
            <a:pPr lvl="0"/>
            <a:r>
              <a:rPr lang="en-US"/>
              <a:t>Click to edit Master text styles</a:t>
            </a:r>
          </a:p>
        </p:txBody>
      </p:sp>
      <p:sp>
        <p:nvSpPr>
          <p:cNvPr id="6" name="Content Placeholder 5"/>
          <p:cNvSpPr>
            <a:spLocks noGrp="1"/>
          </p:cNvSpPr>
          <p:nvPr>
            <p:ph sz="quarter" idx="4"/>
          </p:nvPr>
        </p:nvSpPr>
        <p:spPr>
          <a:xfrm>
            <a:off x="21664585" y="11055963"/>
            <a:ext cx="18193125" cy="1626165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F135061-2F74-46D4-9F8F-C77EF304855D}" type="datetimeFigureOut">
              <a:rPr lang="en-US" smtClean="0"/>
              <a:t>4/17/25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3FC52CE-B062-47D6-A8CB-AF6B214D1AE5}" type="slidenum">
              <a:rPr lang="en-US" smtClean="0"/>
              <a:t>‹#›</a:t>
            </a:fld>
            <a:endParaRPr lang="en-US"/>
          </a:p>
        </p:txBody>
      </p:sp>
    </p:spTree>
    <p:extLst>
      <p:ext uri="{BB962C8B-B14F-4D97-AF65-F5344CB8AC3E}">
        <p14:creationId xmlns:p14="http://schemas.microsoft.com/office/powerpoint/2010/main" val="30607657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F135061-2F74-46D4-9F8F-C77EF304855D}" type="datetimeFigureOut">
              <a:rPr lang="en-US" smtClean="0"/>
              <a:t>4/17/25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3FC52CE-B062-47D6-A8CB-AF6B214D1AE5}" type="slidenum">
              <a:rPr lang="en-US" smtClean="0"/>
              <a:t>‹#›</a:t>
            </a:fld>
            <a:endParaRPr lang="en-US"/>
          </a:p>
        </p:txBody>
      </p:sp>
    </p:spTree>
    <p:extLst>
      <p:ext uri="{BB962C8B-B14F-4D97-AF65-F5344CB8AC3E}">
        <p14:creationId xmlns:p14="http://schemas.microsoft.com/office/powerpoint/2010/main" val="34939933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F135061-2F74-46D4-9F8F-C77EF304855D}" type="datetimeFigureOut">
              <a:rPr lang="en-US" smtClean="0"/>
              <a:t>4/17/25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3FC52CE-B062-47D6-A8CB-AF6B214D1AE5}" type="slidenum">
              <a:rPr lang="en-US" smtClean="0"/>
              <a:t>‹#›</a:t>
            </a:fld>
            <a:endParaRPr lang="en-US"/>
          </a:p>
        </p:txBody>
      </p:sp>
    </p:spTree>
    <p:extLst>
      <p:ext uri="{BB962C8B-B14F-4D97-AF65-F5344CB8AC3E}">
        <p14:creationId xmlns:p14="http://schemas.microsoft.com/office/powerpoint/2010/main" val="8350106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947678" y="2017818"/>
            <a:ext cx="13802256" cy="7062364"/>
          </a:xfrm>
        </p:spPr>
        <p:txBody>
          <a:bodyPr anchor="b"/>
          <a:lstStyle>
            <a:lvl1pPr>
              <a:defRPr sz="14123"/>
            </a:lvl1pPr>
          </a:lstStyle>
          <a:p>
            <a:r>
              <a:rPr lang="en-US"/>
              <a:t>Click to edit Master title style</a:t>
            </a:r>
            <a:endParaRPr lang="en-US" dirty="0"/>
          </a:p>
        </p:txBody>
      </p:sp>
      <p:sp>
        <p:nvSpPr>
          <p:cNvPr id="3" name="Content Placeholder 2"/>
          <p:cNvSpPr>
            <a:spLocks noGrp="1"/>
          </p:cNvSpPr>
          <p:nvPr>
            <p:ph idx="1"/>
          </p:nvPr>
        </p:nvSpPr>
        <p:spPr>
          <a:xfrm>
            <a:off x="18193125" y="4357934"/>
            <a:ext cx="21664583" cy="21509383"/>
          </a:xfrm>
        </p:spPr>
        <p:txBody>
          <a:bodyPr/>
          <a:lstStyle>
            <a:lvl1pPr>
              <a:defRPr sz="14123"/>
            </a:lvl1pPr>
            <a:lvl2pPr>
              <a:defRPr sz="12358"/>
            </a:lvl2pPr>
            <a:lvl3pPr>
              <a:defRPr sz="10592"/>
            </a:lvl3pPr>
            <a:lvl4pPr>
              <a:defRPr sz="8827"/>
            </a:lvl4pPr>
            <a:lvl5pPr>
              <a:defRPr sz="8827"/>
            </a:lvl5pPr>
            <a:lvl6pPr>
              <a:defRPr sz="8827"/>
            </a:lvl6pPr>
            <a:lvl7pPr>
              <a:defRPr sz="8827"/>
            </a:lvl7pPr>
            <a:lvl8pPr>
              <a:defRPr sz="8827"/>
            </a:lvl8pPr>
            <a:lvl9pPr>
              <a:defRPr sz="882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947678" y="9080183"/>
            <a:ext cx="13802256" cy="16822161"/>
          </a:xfrm>
        </p:spPr>
        <p:txBody>
          <a:bodyPr/>
          <a:lstStyle>
            <a:lvl1pPr marL="0" indent="0">
              <a:buNone/>
              <a:defRPr sz="7061"/>
            </a:lvl1pPr>
            <a:lvl2pPr marL="2017806" indent="0">
              <a:buNone/>
              <a:defRPr sz="6179"/>
            </a:lvl2pPr>
            <a:lvl3pPr marL="4035613" indent="0">
              <a:buNone/>
              <a:defRPr sz="5296"/>
            </a:lvl3pPr>
            <a:lvl4pPr marL="6053419" indent="0">
              <a:buNone/>
              <a:defRPr sz="4413"/>
            </a:lvl4pPr>
            <a:lvl5pPr marL="8071226" indent="0">
              <a:buNone/>
              <a:defRPr sz="4413"/>
            </a:lvl5pPr>
            <a:lvl6pPr marL="10089032" indent="0">
              <a:buNone/>
              <a:defRPr sz="4413"/>
            </a:lvl6pPr>
            <a:lvl7pPr marL="12106839" indent="0">
              <a:buNone/>
              <a:defRPr sz="4413"/>
            </a:lvl7pPr>
            <a:lvl8pPr marL="14124645" indent="0">
              <a:buNone/>
              <a:defRPr sz="4413"/>
            </a:lvl8pPr>
            <a:lvl9pPr marL="16142452" indent="0">
              <a:buNone/>
              <a:defRPr sz="4413"/>
            </a:lvl9pPr>
          </a:lstStyle>
          <a:p>
            <a:pPr lvl="0"/>
            <a:r>
              <a:rPr lang="en-US"/>
              <a:t>Click to edit Master text styles</a:t>
            </a:r>
          </a:p>
        </p:txBody>
      </p:sp>
      <p:sp>
        <p:nvSpPr>
          <p:cNvPr id="5" name="Date Placeholder 4"/>
          <p:cNvSpPr>
            <a:spLocks noGrp="1"/>
          </p:cNvSpPr>
          <p:nvPr>
            <p:ph type="dt" sz="half" idx="10"/>
          </p:nvPr>
        </p:nvSpPr>
        <p:spPr/>
        <p:txBody>
          <a:bodyPr/>
          <a:lstStyle/>
          <a:p>
            <a:fld id="{3F135061-2F74-46D4-9F8F-C77EF304855D}" type="datetimeFigureOut">
              <a:rPr lang="en-US" smtClean="0"/>
              <a:t>4/17/25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FC52CE-B062-47D6-A8CB-AF6B214D1AE5}" type="slidenum">
              <a:rPr lang="en-US" smtClean="0"/>
              <a:t>‹#›</a:t>
            </a:fld>
            <a:endParaRPr lang="en-US"/>
          </a:p>
        </p:txBody>
      </p:sp>
    </p:spTree>
    <p:extLst>
      <p:ext uri="{BB962C8B-B14F-4D97-AF65-F5344CB8AC3E}">
        <p14:creationId xmlns:p14="http://schemas.microsoft.com/office/powerpoint/2010/main" val="5422191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947678" y="2017818"/>
            <a:ext cx="13802256" cy="7062364"/>
          </a:xfrm>
        </p:spPr>
        <p:txBody>
          <a:bodyPr anchor="b"/>
          <a:lstStyle>
            <a:lvl1pPr>
              <a:defRPr sz="14123"/>
            </a:lvl1pPr>
          </a:lstStyle>
          <a:p>
            <a:r>
              <a:rPr lang="en-US"/>
              <a:t>Click to edit Master title style</a:t>
            </a:r>
            <a:endParaRPr lang="en-US" dirty="0"/>
          </a:p>
        </p:txBody>
      </p:sp>
      <p:sp>
        <p:nvSpPr>
          <p:cNvPr id="3" name="Picture Placeholder 2"/>
          <p:cNvSpPr>
            <a:spLocks noGrp="1" noChangeAspect="1"/>
          </p:cNvSpPr>
          <p:nvPr>
            <p:ph type="pic" idx="1"/>
          </p:nvPr>
        </p:nvSpPr>
        <p:spPr>
          <a:xfrm>
            <a:off x="18193125" y="4357934"/>
            <a:ext cx="21664583" cy="21509383"/>
          </a:xfrm>
        </p:spPr>
        <p:txBody>
          <a:bodyPr anchor="t"/>
          <a:lstStyle>
            <a:lvl1pPr marL="0" indent="0">
              <a:buNone/>
              <a:defRPr sz="14123"/>
            </a:lvl1pPr>
            <a:lvl2pPr marL="2017806" indent="0">
              <a:buNone/>
              <a:defRPr sz="12358"/>
            </a:lvl2pPr>
            <a:lvl3pPr marL="4035613" indent="0">
              <a:buNone/>
              <a:defRPr sz="10592"/>
            </a:lvl3pPr>
            <a:lvl4pPr marL="6053419" indent="0">
              <a:buNone/>
              <a:defRPr sz="8827"/>
            </a:lvl4pPr>
            <a:lvl5pPr marL="8071226" indent="0">
              <a:buNone/>
              <a:defRPr sz="8827"/>
            </a:lvl5pPr>
            <a:lvl6pPr marL="10089032" indent="0">
              <a:buNone/>
              <a:defRPr sz="8827"/>
            </a:lvl6pPr>
            <a:lvl7pPr marL="12106839" indent="0">
              <a:buNone/>
              <a:defRPr sz="8827"/>
            </a:lvl7pPr>
            <a:lvl8pPr marL="14124645" indent="0">
              <a:buNone/>
              <a:defRPr sz="8827"/>
            </a:lvl8pPr>
            <a:lvl9pPr marL="16142452" indent="0">
              <a:buNone/>
              <a:defRPr sz="8827"/>
            </a:lvl9pPr>
          </a:lstStyle>
          <a:p>
            <a:r>
              <a:rPr lang="en-US"/>
              <a:t>Click icon to add picture</a:t>
            </a:r>
            <a:endParaRPr lang="en-US" dirty="0"/>
          </a:p>
        </p:txBody>
      </p:sp>
      <p:sp>
        <p:nvSpPr>
          <p:cNvPr id="4" name="Text Placeholder 3"/>
          <p:cNvSpPr>
            <a:spLocks noGrp="1"/>
          </p:cNvSpPr>
          <p:nvPr>
            <p:ph type="body" sz="half" idx="2"/>
          </p:nvPr>
        </p:nvSpPr>
        <p:spPr>
          <a:xfrm>
            <a:off x="2947678" y="9080183"/>
            <a:ext cx="13802256" cy="16822161"/>
          </a:xfrm>
        </p:spPr>
        <p:txBody>
          <a:bodyPr/>
          <a:lstStyle>
            <a:lvl1pPr marL="0" indent="0">
              <a:buNone/>
              <a:defRPr sz="7061"/>
            </a:lvl1pPr>
            <a:lvl2pPr marL="2017806" indent="0">
              <a:buNone/>
              <a:defRPr sz="6179"/>
            </a:lvl2pPr>
            <a:lvl3pPr marL="4035613" indent="0">
              <a:buNone/>
              <a:defRPr sz="5296"/>
            </a:lvl3pPr>
            <a:lvl4pPr marL="6053419" indent="0">
              <a:buNone/>
              <a:defRPr sz="4413"/>
            </a:lvl4pPr>
            <a:lvl5pPr marL="8071226" indent="0">
              <a:buNone/>
              <a:defRPr sz="4413"/>
            </a:lvl5pPr>
            <a:lvl6pPr marL="10089032" indent="0">
              <a:buNone/>
              <a:defRPr sz="4413"/>
            </a:lvl6pPr>
            <a:lvl7pPr marL="12106839" indent="0">
              <a:buNone/>
              <a:defRPr sz="4413"/>
            </a:lvl7pPr>
            <a:lvl8pPr marL="14124645" indent="0">
              <a:buNone/>
              <a:defRPr sz="4413"/>
            </a:lvl8pPr>
            <a:lvl9pPr marL="16142452" indent="0">
              <a:buNone/>
              <a:defRPr sz="4413"/>
            </a:lvl9pPr>
          </a:lstStyle>
          <a:p>
            <a:pPr lvl="0"/>
            <a:r>
              <a:rPr lang="en-US"/>
              <a:t>Click to edit Master text styles</a:t>
            </a:r>
          </a:p>
        </p:txBody>
      </p:sp>
      <p:sp>
        <p:nvSpPr>
          <p:cNvPr id="5" name="Date Placeholder 4"/>
          <p:cNvSpPr>
            <a:spLocks noGrp="1"/>
          </p:cNvSpPr>
          <p:nvPr>
            <p:ph type="dt" sz="half" idx="10"/>
          </p:nvPr>
        </p:nvSpPr>
        <p:spPr/>
        <p:txBody>
          <a:bodyPr/>
          <a:lstStyle/>
          <a:p>
            <a:fld id="{3F135061-2F74-46D4-9F8F-C77EF304855D}" type="datetimeFigureOut">
              <a:rPr lang="en-US" smtClean="0"/>
              <a:t>4/17/25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FC52CE-B062-47D6-A8CB-AF6B214D1AE5}" type="slidenum">
              <a:rPr lang="en-US" smtClean="0"/>
              <a:t>‹#›</a:t>
            </a:fld>
            <a:endParaRPr lang="en-US"/>
          </a:p>
        </p:txBody>
      </p:sp>
    </p:spTree>
    <p:extLst>
      <p:ext uri="{BB962C8B-B14F-4D97-AF65-F5344CB8AC3E}">
        <p14:creationId xmlns:p14="http://schemas.microsoft.com/office/powerpoint/2010/main" val="20192070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942104" y="1611459"/>
            <a:ext cx="36910030" cy="585027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942104" y="8057261"/>
            <a:ext cx="36910030" cy="1920430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942104" y="28053287"/>
            <a:ext cx="9628704" cy="1611452"/>
          </a:xfrm>
          <a:prstGeom prst="rect">
            <a:avLst/>
          </a:prstGeom>
        </p:spPr>
        <p:txBody>
          <a:bodyPr vert="horz" lIns="91440" tIns="45720" rIns="91440" bIns="45720" rtlCol="0" anchor="ctr"/>
          <a:lstStyle>
            <a:lvl1pPr algn="l">
              <a:defRPr sz="5296">
                <a:solidFill>
                  <a:schemeClr val="tx1">
                    <a:tint val="75000"/>
                  </a:schemeClr>
                </a:solidFill>
              </a:defRPr>
            </a:lvl1pPr>
          </a:lstStyle>
          <a:p>
            <a:fld id="{1D8BD707-D9CF-40AE-B4C6-C98DA3205C09}" type="datetimeFigureOut">
              <a:rPr lang="en-US" smtClean="0"/>
              <a:t>4/17/25</a:t>
            </a:fld>
            <a:endParaRPr lang="en-US"/>
          </a:p>
        </p:txBody>
      </p:sp>
      <p:sp>
        <p:nvSpPr>
          <p:cNvPr id="5" name="Footer Placeholder 4"/>
          <p:cNvSpPr>
            <a:spLocks noGrp="1"/>
          </p:cNvSpPr>
          <p:nvPr>
            <p:ph type="ftr" sz="quarter" idx="3"/>
          </p:nvPr>
        </p:nvSpPr>
        <p:spPr>
          <a:xfrm>
            <a:off x="14175592" y="28053287"/>
            <a:ext cx="14443055" cy="1611452"/>
          </a:xfrm>
          <a:prstGeom prst="rect">
            <a:avLst/>
          </a:prstGeom>
        </p:spPr>
        <p:txBody>
          <a:bodyPr vert="horz" lIns="91440" tIns="45720" rIns="91440" bIns="45720" rtlCol="0" anchor="ctr"/>
          <a:lstStyle>
            <a:lvl1pPr algn="ctr">
              <a:defRPr sz="5296">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0223430" y="28053287"/>
            <a:ext cx="9628704" cy="1611452"/>
          </a:xfrm>
          <a:prstGeom prst="rect">
            <a:avLst/>
          </a:prstGeom>
        </p:spPr>
        <p:txBody>
          <a:bodyPr vert="horz" lIns="91440" tIns="45720" rIns="91440" bIns="45720" rtlCol="0" anchor="ctr"/>
          <a:lstStyle>
            <a:lvl1pPr algn="r">
              <a:defRPr sz="5296">
                <a:solidFill>
                  <a:schemeClr val="tx1">
                    <a:tint val="75000"/>
                  </a:schemeClr>
                </a:solidFill>
              </a:defRPr>
            </a:lvl1pPr>
          </a:lstStyle>
          <a:p>
            <a:fld id="{B6F15528-21DE-4FAA-801E-634DDDAF4B2B}" type="slidenum">
              <a:rPr lang="en-US" smtClean="0"/>
              <a:t>‹#›</a:t>
            </a:fld>
            <a:endParaRPr lang="en-US"/>
          </a:p>
        </p:txBody>
      </p:sp>
    </p:spTree>
    <p:extLst>
      <p:ext uri="{BB962C8B-B14F-4D97-AF65-F5344CB8AC3E}">
        <p14:creationId xmlns:p14="http://schemas.microsoft.com/office/powerpoint/2010/main" val="4277816487"/>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 id="2147483703" r:id="rId12"/>
  </p:sldLayoutIdLst>
  <p:txStyles>
    <p:titleStyle>
      <a:lvl1pPr algn="l" defTabSz="4035613" rtl="0" eaLnBrk="1" latinLnBrk="0" hangingPunct="1">
        <a:lnSpc>
          <a:spcPct val="90000"/>
        </a:lnSpc>
        <a:spcBef>
          <a:spcPct val="0"/>
        </a:spcBef>
        <a:buNone/>
        <a:defRPr sz="19419" kern="1200">
          <a:solidFill>
            <a:schemeClr val="tx1"/>
          </a:solidFill>
          <a:latin typeface="+mj-lt"/>
          <a:ea typeface="+mj-ea"/>
          <a:cs typeface="+mj-cs"/>
        </a:defRPr>
      </a:lvl1pPr>
    </p:titleStyle>
    <p:bodyStyle>
      <a:lvl1pPr marL="1008903" indent="-1008903" algn="l" defTabSz="4035613" rtl="0" eaLnBrk="1" latinLnBrk="0" hangingPunct="1">
        <a:lnSpc>
          <a:spcPct val="90000"/>
        </a:lnSpc>
        <a:spcBef>
          <a:spcPts val="4413"/>
        </a:spcBef>
        <a:buFont typeface="Arial" panose="020B0604020202020204" pitchFamily="34" charset="0"/>
        <a:buChar char="•"/>
        <a:defRPr sz="12358" kern="1200">
          <a:solidFill>
            <a:schemeClr val="tx1"/>
          </a:solidFill>
          <a:latin typeface="+mn-lt"/>
          <a:ea typeface="+mn-ea"/>
          <a:cs typeface="+mn-cs"/>
        </a:defRPr>
      </a:lvl1pPr>
      <a:lvl2pPr marL="3026710" indent="-1008903" algn="l" defTabSz="4035613" rtl="0" eaLnBrk="1" latinLnBrk="0" hangingPunct="1">
        <a:lnSpc>
          <a:spcPct val="90000"/>
        </a:lnSpc>
        <a:spcBef>
          <a:spcPts val="2207"/>
        </a:spcBef>
        <a:buFont typeface="Arial" panose="020B0604020202020204" pitchFamily="34" charset="0"/>
        <a:buChar char="•"/>
        <a:defRPr sz="10592" kern="1200">
          <a:solidFill>
            <a:schemeClr val="tx1"/>
          </a:solidFill>
          <a:latin typeface="+mn-lt"/>
          <a:ea typeface="+mn-ea"/>
          <a:cs typeface="+mn-cs"/>
        </a:defRPr>
      </a:lvl2pPr>
      <a:lvl3pPr marL="5044516" indent="-1008903" algn="l" defTabSz="4035613" rtl="0" eaLnBrk="1" latinLnBrk="0" hangingPunct="1">
        <a:lnSpc>
          <a:spcPct val="90000"/>
        </a:lnSpc>
        <a:spcBef>
          <a:spcPts val="2207"/>
        </a:spcBef>
        <a:buFont typeface="Arial" panose="020B0604020202020204" pitchFamily="34" charset="0"/>
        <a:buChar char="•"/>
        <a:defRPr sz="8827" kern="1200">
          <a:solidFill>
            <a:schemeClr val="tx1"/>
          </a:solidFill>
          <a:latin typeface="+mn-lt"/>
          <a:ea typeface="+mn-ea"/>
          <a:cs typeface="+mn-cs"/>
        </a:defRPr>
      </a:lvl3pPr>
      <a:lvl4pPr marL="7062323" indent="-1008903" algn="l" defTabSz="4035613" rtl="0" eaLnBrk="1" latinLnBrk="0" hangingPunct="1">
        <a:lnSpc>
          <a:spcPct val="90000"/>
        </a:lnSpc>
        <a:spcBef>
          <a:spcPts val="2207"/>
        </a:spcBef>
        <a:buFont typeface="Arial" panose="020B0604020202020204" pitchFamily="34" charset="0"/>
        <a:buChar char="•"/>
        <a:defRPr sz="7944" kern="1200">
          <a:solidFill>
            <a:schemeClr val="tx1"/>
          </a:solidFill>
          <a:latin typeface="+mn-lt"/>
          <a:ea typeface="+mn-ea"/>
          <a:cs typeface="+mn-cs"/>
        </a:defRPr>
      </a:lvl4pPr>
      <a:lvl5pPr marL="9080129" indent="-1008903" algn="l" defTabSz="4035613" rtl="0" eaLnBrk="1" latinLnBrk="0" hangingPunct="1">
        <a:lnSpc>
          <a:spcPct val="90000"/>
        </a:lnSpc>
        <a:spcBef>
          <a:spcPts val="2207"/>
        </a:spcBef>
        <a:buFont typeface="Arial" panose="020B0604020202020204" pitchFamily="34" charset="0"/>
        <a:buChar char="•"/>
        <a:defRPr sz="7944" kern="1200">
          <a:solidFill>
            <a:schemeClr val="tx1"/>
          </a:solidFill>
          <a:latin typeface="+mn-lt"/>
          <a:ea typeface="+mn-ea"/>
          <a:cs typeface="+mn-cs"/>
        </a:defRPr>
      </a:lvl5pPr>
      <a:lvl6pPr marL="11097936" indent="-1008903" algn="l" defTabSz="4035613" rtl="0" eaLnBrk="1" latinLnBrk="0" hangingPunct="1">
        <a:lnSpc>
          <a:spcPct val="90000"/>
        </a:lnSpc>
        <a:spcBef>
          <a:spcPts val="2207"/>
        </a:spcBef>
        <a:buFont typeface="Arial" panose="020B0604020202020204" pitchFamily="34" charset="0"/>
        <a:buChar char="•"/>
        <a:defRPr sz="7944" kern="1200">
          <a:solidFill>
            <a:schemeClr val="tx1"/>
          </a:solidFill>
          <a:latin typeface="+mn-lt"/>
          <a:ea typeface="+mn-ea"/>
          <a:cs typeface="+mn-cs"/>
        </a:defRPr>
      </a:lvl6pPr>
      <a:lvl7pPr marL="13115742" indent="-1008903" algn="l" defTabSz="4035613" rtl="0" eaLnBrk="1" latinLnBrk="0" hangingPunct="1">
        <a:lnSpc>
          <a:spcPct val="90000"/>
        </a:lnSpc>
        <a:spcBef>
          <a:spcPts val="2207"/>
        </a:spcBef>
        <a:buFont typeface="Arial" panose="020B0604020202020204" pitchFamily="34" charset="0"/>
        <a:buChar char="•"/>
        <a:defRPr sz="7944" kern="1200">
          <a:solidFill>
            <a:schemeClr val="tx1"/>
          </a:solidFill>
          <a:latin typeface="+mn-lt"/>
          <a:ea typeface="+mn-ea"/>
          <a:cs typeface="+mn-cs"/>
        </a:defRPr>
      </a:lvl7pPr>
      <a:lvl8pPr marL="15133549" indent="-1008903" algn="l" defTabSz="4035613" rtl="0" eaLnBrk="1" latinLnBrk="0" hangingPunct="1">
        <a:lnSpc>
          <a:spcPct val="90000"/>
        </a:lnSpc>
        <a:spcBef>
          <a:spcPts val="2207"/>
        </a:spcBef>
        <a:buFont typeface="Arial" panose="020B0604020202020204" pitchFamily="34" charset="0"/>
        <a:buChar char="•"/>
        <a:defRPr sz="7944" kern="1200">
          <a:solidFill>
            <a:schemeClr val="tx1"/>
          </a:solidFill>
          <a:latin typeface="+mn-lt"/>
          <a:ea typeface="+mn-ea"/>
          <a:cs typeface="+mn-cs"/>
        </a:defRPr>
      </a:lvl8pPr>
      <a:lvl9pPr marL="17151355" indent="-1008903" algn="l" defTabSz="4035613" rtl="0" eaLnBrk="1" latinLnBrk="0" hangingPunct="1">
        <a:lnSpc>
          <a:spcPct val="90000"/>
        </a:lnSpc>
        <a:spcBef>
          <a:spcPts val="2207"/>
        </a:spcBef>
        <a:buFont typeface="Arial" panose="020B0604020202020204" pitchFamily="34" charset="0"/>
        <a:buChar char="•"/>
        <a:defRPr sz="7944" kern="1200">
          <a:solidFill>
            <a:schemeClr val="tx1"/>
          </a:solidFill>
          <a:latin typeface="+mn-lt"/>
          <a:ea typeface="+mn-ea"/>
          <a:cs typeface="+mn-cs"/>
        </a:defRPr>
      </a:lvl9pPr>
    </p:bodyStyle>
    <p:otherStyle>
      <a:defPPr>
        <a:defRPr lang="en-US"/>
      </a:defPPr>
      <a:lvl1pPr marL="0" algn="l" defTabSz="4035613" rtl="0" eaLnBrk="1" latinLnBrk="0" hangingPunct="1">
        <a:defRPr sz="7944" kern="1200">
          <a:solidFill>
            <a:schemeClr val="tx1"/>
          </a:solidFill>
          <a:latin typeface="+mn-lt"/>
          <a:ea typeface="+mn-ea"/>
          <a:cs typeface="+mn-cs"/>
        </a:defRPr>
      </a:lvl1pPr>
      <a:lvl2pPr marL="2017806" algn="l" defTabSz="4035613" rtl="0" eaLnBrk="1" latinLnBrk="0" hangingPunct="1">
        <a:defRPr sz="7944" kern="1200">
          <a:solidFill>
            <a:schemeClr val="tx1"/>
          </a:solidFill>
          <a:latin typeface="+mn-lt"/>
          <a:ea typeface="+mn-ea"/>
          <a:cs typeface="+mn-cs"/>
        </a:defRPr>
      </a:lvl2pPr>
      <a:lvl3pPr marL="4035613" algn="l" defTabSz="4035613" rtl="0" eaLnBrk="1" latinLnBrk="0" hangingPunct="1">
        <a:defRPr sz="7944" kern="1200">
          <a:solidFill>
            <a:schemeClr val="tx1"/>
          </a:solidFill>
          <a:latin typeface="+mn-lt"/>
          <a:ea typeface="+mn-ea"/>
          <a:cs typeface="+mn-cs"/>
        </a:defRPr>
      </a:lvl3pPr>
      <a:lvl4pPr marL="6053419" algn="l" defTabSz="4035613" rtl="0" eaLnBrk="1" latinLnBrk="0" hangingPunct="1">
        <a:defRPr sz="7944" kern="1200">
          <a:solidFill>
            <a:schemeClr val="tx1"/>
          </a:solidFill>
          <a:latin typeface="+mn-lt"/>
          <a:ea typeface="+mn-ea"/>
          <a:cs typeface="+mn-cs"/>
        </a:defRPr>
      </a:lvl4pPr>
      <a:lvl5pPr marL="8071226" algn="l" defTabSz="4035613" rtl="0" eaLnBrk="1" latinLnBrk="0" hangingPunct="1">
        <a:defRPr sz="7944" kern="1200">
          <a:solidFill>
            <a:schemeClr val="tx1"/>
          </a:solidFill>
          <a:latin typeface="+mn-lt"/>
          <a:ea typeface="+mn-ea"/>
          <a:cs typeface="+mn-cs"/>
        </a:defRPr>
      </a:lvl5pPr>
      <a:lvl6pPr marL="10089032" algn="l" defTabSz="4035613" rtl="0" eaLnBrk="1" latinLnBrk="0" hangingPunct="1">
        <a:defRPr sz="7944" kern="1200">
          <a:solidFill>
            <a:schemeClr val="tx1"/>
          </a:solidFill>
          <a:latin typeface="+mn-lt"/>
          <a:ea typeface="+mn-ea"/>
          <a:cs typeface="+mn-cs"/>
        </a:defRPr>
      </a:lvl6pPr>
      <a:lvl7pPr marL="12106839" algn="l" defTabSz="4035613" rtl="0" eaLnBrk="1" latinLnBrk="0" hangingPunct="1">
        <a:defRPr sz="7944" kern="1200">
          <a:solidFill>
            <a:schemeClr val="tx1"/>
          </a:solidFill>
          <a:latin typeface="+mn-lt"/>
          <a:ea typeface="+mn-ea"/>
          <a:cs typeface="+mn-cs"/>
        </a:defRPr>
      </a:lvl7pPr>
      <a:lvl8pPr marL="14124645" algn="l" defTabSz="4035613" rtl="0" eaLnBrk="1" latinLnBrk="0" hangingPunct="1">
        <a:defRPr sz="7944" kern="1200">
          <a:solidFill>
            <a:schemeClr val="tx1"/>
          </a:solidFill>
          <a:latin typeface="+mn-lt"/>
          <a:ea typeface="+mn-ea"/>
          <a:cs typeface="+mn-cs"/>
        </a:defRPr>
      </a:lvl8pPr>
      <a:lvl9pPr marL="16142452" algn="l" defTabSz="4035613" rtl="0" eaLnBrk="1" latinLnBrk="0" hangingPunct="1">
        <a:defRPr sz="794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2.png"/><Relationship Id="rId3" Type="http://schemas.microsoft.com/office/2018/10/relationships/comments" Target="../comments/modernComment_107_F60E29DB.xml"/><Relationship Id="rId7"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hyperlink" Target="https://doi.org/10.1016/S0163-6383(02)00169-8" TargetMode="External"/><Relationship Id="rId11" Type="http://schemas.openxmlformats.org/officeDocument/2006/relationships/image" Target="../media/image5.png"/><Relationship Id="rId5" Type="http://schemas.openxmlformats.org/officeDocument/2006/relationships/hyperlink" Target="https://doi.org/10.1017/S0954579422001006" TargetMode="External"/><Relationship Id="rId10" Type="http://schemas.openxmlformats.org/officeDocument/2006/relationships/image" Target="../media/image4.png"/><Relationship Id="rId4" Type="http://schemas.openxmlformats.org/officeDocument/2006/relationships/hyperlink" Target="https://doi.org/10.1001/jamapsychiatry.2018.1100" TargetMode="External"/><Relationship Id="rId9" Type="http://schemas.openxmlformats.org/officeDocument/2006/relationships/image" Target="../media/image3.jp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38000">
              <a:srgbClr val="5084BB"/>
            </a:gs>
            <a:gs pos="19000">
              <a:srgbClr val="305F9B">
                <a:alpha val="77308"/>
              </a:srgbClr>
            </a:gs>
            <a:gs pos="3000">
              <a:srgbClr val="002060">
                <a:alpha val="92857"/>
              </a:srgbClr>
            </a:gs>
            <a:gs pos="82000">
              <a:srgbClr val="BFD8EF"/>
            </a:gs>
            <a:gs pos="70000">
              <a:srgbClr val="7FB1DE"/>
            </a:gs>
            <a:gs pos="56000">
              <a:srgbClr val="70A8DA"/>
            </a:gs>
            <a:gs pos="100000">
              <a:schemeClr val="bg1"/>
            </a:gs>
          </a:gsLst>
          <a:lin ang="16200000" scaled="1"/>
        </a:gradFill>
        <a:effectLst/>
      </p:bgPr>
    </p:bg>
    <p:spTree>
      <p:nvGrpSpPr>
        <p:cNvPr id="1" name=""/>
        <p:cNvGrpSpPr/>
        <p:nvPr/>
      </p:nvGrpSpPr>
      <p:grpSpPr>
        <a:xfrm>
          <a:off x="0" y="0"/>
          <a:ext cx="0" cy="0"/>
          <a:chOff x="0" y="0"/>
          <a:chExt cx="0" cy="0"/>
        </a:xfrm>
      </p:grpSpPr>
      <p:sp>
        <p:nvSpPr>
          <p:cNvPr id="72" name="Rectangle 71"/>
          <p:cNvSpPr/>
          <p:nvPr/>
        </p:nvSpPr>
        <p:spPr>
          <a:xfrm>
            <a:off x="0" y="17732"/>
            <a:ext cx="42794238" cy="5748572"/>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lIns="117706" tIns="58853" rIns="117706" bIns="58853" rtlCol="0" anchor="ctr"/>
          <a:lstStyle>
            <a:defPPr>
              <a:defRPr kern="1200"/>
            </a:defPPr>
          </a:lstStyle>
          <a:p>
            <a:pPr algn="ctr"/>
            <a:r>
              <a:rPr lang="en-US" dirty="0"/>
              <a:t>1</a:t>
            </a:r>
          </a:p>
        </p:txBody>
      </p:sp>
      <p:sp>
        <p:nvSpPr>
          <p:cNvPr id="51" name="Title 11">
            <a:extLst>
              <a:ext uri="{FF2B5EF4-FFF2-40B4-BE49-F238E27FC236}">
                <a16:creationId xmlns:a16="http://schemas.microsoft.com/office/drawing/2014/main" id="{EE7A5C51-35F0-4B71-992D-43D344D16C04}"/>
              </a:ext>
            </a:extLst>
          </p:cNvPr>
          <p:cNvSpPr txBox="1"/>
          <p:nvPr/>
        </p:nvSpPr>
        <p:spPr>
          <a:xfrm>
            <a:off x="688100" y="569589"/>
            <a:ext cx="37834094" cy="2525707"/>
          </a:xfrm>
          <a:prstGeom prst="rect">
            <a:avLst/>
          </a:prstGeom>
        </p:spPr>
        <p:txBody>
          <a:bodyPr lIns="117706" tIns="58853" rIns="117706" bIns="58853"/>
          <a:lstStyle>
            <a:defPPr>
              <a:defRPr kern="1200"/>
            </a:defPPr>
            <a:lvl1pPr algn="ctr" defTabSz="4389028" rtl="0" eaLnBrk="1" latinLnBrk="0" hangingPunct="1">
              <a:spcBef>
                <a:spcPct val="0"/>
              </a:spcBef>
              <a:buNone/>
              <a:defRPr sz="13400" kern="1200">
                <a:solidFill>
                  <a:schemeClr val="tx1"/>
                </a:solidFill>
                <a:latin typeface="+mj-lt"/>
                <a:ea typeface="+mj-ea"/>
                <a:cs typeface="+mj-cs"/>
              </a:defRPr>
            </a:lvl1pPr>
          </a:lstStyle>
          <a:p>
            <a:pPr algn="l">
              <a:spcBef>
                <a:spcPts val="0"/>
              </a:spcBef>
            </a:pPr>
            <a:r>
              <a:rPr lang="en-US" sz="9600" b="1" dirty="0">
                <a:solidFill>
                  <a:schemeClr val="bg1"/>
                </a:solidFill>
                <a:latin typeface="+mn-lt"/>
                <a:ea typeface="Times New Roman" panose="02020603050405020304" pitchFamily="18" charset="0"/>
                <a:cs typeface="Aptos" panose="020B0004020202020204" pitchFamily="34" charset="0"/>
              </a:rPr>
              <a:t>Developing an Infant Reward Processing Scale from </a:t>
            </a:r>
          </a:p>
          <a:p>
            <a:pPr algn="l">
              <a:spcBef>
                <a:spcPts val="0"/>
              </a:spcBef>
            </a:pPr>
            <a:r>
              <a:rPr lang="en-US" sz="9600" b="1" dirty="0">
                <a:solidFill>
                  <a:schemeClr val="bg1"/>
                </a:solidFill>
                <a:latin typeface="+mn-lt"/>
                <a:ea typeface="Times New Roman" panose="02020603050405020304" pitchFamily="18" charset="0"/>
                <a:cs typeface="Aptos" panose="020B0004020202020204" pitchFamily="34" charset="0"/>
              </a:rPr>
              <a:t>the Infant Behavior Questionnaire – Revised Short Form</a:t>
            </a:r>
            <a:endParaRPr lang="en-US" sz="9600" b="1" dirty="0">
              <a:solidFill>
                <a:schemeClr val="bg1"/>
              </a:solidFill>
              <a:latin typeface="+mn-lt"/>
              <a:ea typeface="Aptos" panose="020B0004020202020204" pitchFamily="34" charset="0"/>
              <a:cs typeface="Aptos" panose="020B0004020202020204" pitchFamily="34" charset="0"/>
            </a:endParaRPr>
          </a:p>
        </p:txBody>
      </p:sp>
      <p:sp>
        <p:nvSpPr>
          <p:cNvPr id="58" name="Text Placeholder 16">
            <a:extLst>
              <a:ext uri="{FF2B5EF4-FFF2-40B4-BE49-F238E27FC236}">
                <a16:creationId xmlns:a16="http://schemas.microsoft.com/office/drawing/2014/main" id="{1F3AA395-C058-4F87-B3A3-A8A8BC543EF9}"/>
              </a:ext>
            </a:extLst>
          </p:cNvPr>
          <p:cNvSpPr txBox="1"/>
          <p:nvPr/>
        </p:nvSpPr>
        <p:spPr>
          <a:xfrm>
            <a:off x="753934" y="3704174"/>
            <a:ext cx="37834094" cy="1534628"/>
          </a:xfrm>
          <a:prstGeom prst="rect">
            <a:avLst/>
          </a:prstGeom>
        </p:spPr>
        <p:txBody>
          <a:bodyPr wrap="square" lIns="117706" tIns="58853" rIns="117706" bIns="58853">
            <a:spAutoFit/>
          </a:bodyPr>
          <a:lstStyle>
            <a:defPPr>
              <a:defRPr kern="1200"/>
            </a:defPPr>
            <a:lvl1pPr marL="0" indent="0" algn="l" defTabSz="4389028" rtl="0" eaLnBrk="1" latinLnBrk="0" hangingPunct="1">
              <a:spcBef>
                <a:spcPct val="20000"/>
              </a:spcBef>
              <a:buFont typeface="Arial" pitchFamily="34" charset="0"/>
              <a:buNone/>
              <a:defRPr sz="13400" kern="1200" baseline="0">
                <a:solidFill>
                  <a:schemeClr val="tx1"/>
                </a:solidFill>
                <a:latin typeface="+mn-lt"/>
                <a:ea typeface="+mn-ea"/>
                <a:cs typeface="+mn-cs"/>
              </a:defRPr>
            </a:lvl1pPr>
            <a:lvl2pPr marL="3566086" indent="-1371572" algn="l" defTabSz="4389028" rtl="0" eaLnBrk="1" latinLnBrk="0" hangingPunct="1">
              <a:spcBef>
                <a:spcPct val="20000"/>
              </a:spcBef>
              <a:buFont typeface="Arial" pitchFamily="34" charset="0"/>
              <a:buChar char="–"/>
              <a:defRPr sz="13400" kern="1200">
                <a:solidFill>
                  <a:schemeClr val="tx1"/>
                </a:solidFill>
                <a:latin typeface="+mn-lt"/>
                <a:ea typeface="+mn-ea"/>
                <a:cs typeface="+mn-cs"/>
              </a:defRPr>
            </a:lvl2pPr>
            <a:lvl3pPr marL="5486286" indent="-1097257" algn="l" defTabSz="4389028" rtl="0" eaLnBrk="1" latinLnBrk="0" hangingPunct="1">
              <a:spcBef>
                <a:spcPct val="20000"/>
              </a:spcBef>
              <a:buFont typeface="Arial" pitchFamily="34" charset="0"/>
              <a:buChar char="•"/>
              <a:defRPr sz="11500" kern="1200">
                <a:solidFill>
                  <a:schemeClr val="tx1"/>
                </a:solidFill>
                <a:latin typeface="+mn-lt"/>
                <a:ea typeface="+mn-ea"/>
                <a:cs typeface="+mn-cs"/>
              </a:defRPr>
            </a:lvl3pPr>
            <a:lvl4pPr marL="7680800" indent="-1097257" algn="l" defTabSz="4389028" rtl="0" eaLnBrk="1" latinLnBrk="0" hangingPunct="1">
              <a:spcBef>
                <a:spcPct val="20000"/>
              </a:spcBef>
              <a:buFont typeface="Arial" pitchFamily="34" charset="0"/>
              <a:buChar char="–"/>
              <a:defRPr sz="9700" kern="1200">
                <a:solidFill>
                  <a:schemeClr val="tx1"/>
                </a:solidFill>
                <a:latin typeface="+mn-lt"/>
                <a:ea typeface="+mn-ea"/>
                <a:cs typeface="+mn-cs"/>
              </a:defRPr>
            </a:lvl4pPr>
            <a:lvl5pPr marL="9875314" indent="-1097257" algn="l" defTabSz="4389028" rtl="0" eaLnBrk="1" latinLnBrk="0" hangingPunct="1">
              <a:spcBef>
                <a:spcPct val="20000"/>
              </a:spcBef>
              <a:buFont typeface="Arial" pitchFamily="34" charset="0"/>
              <a:buChar char="»"/>
              <a:defRPr sz="9700" kern="1200">
                <a:solidFill>
                  <a:schemeClr val="tx1"/>
                </a:solidFill>
                <a:latin typeface="+mn-lt"/>
                <a:ea typeface="+mn-ea"/>
                <a:cs typeface="+mn-cs"/>
              </a:defRPr>
            </a:lvl5pPr>
            <a:lvl6pPr marL="12069828" indent="-1097257" algn="l" defTabSz="4389028" rtl="0" eaLnBrk="1" latinLnBrk="0" hangingPunct="1">
              <a:spcBef>
                <a:spcPct val="20000"/>
              </a:spcBef>
              <a:buFont typeface="Arial" pitchFamily="34" charset="0"/>
              <a:buChar char="•"/>
              <a:defRPr sz="9700" kern="1200">
                <a:solidFill>
                  <a:schemeClr val="tx1"/>
                </a:solidFill>
                <a:latin typeface="+mn-lt"/>
                <a:ea typeface="+mn-ea"/>
                <a:cs typeface="+mn-cs"/>
              </a:defRPr>
            </a:lvl6pPr>
            <a:lvl7pPr marL="14264342" indent="-1097257" algn="l" defTabSz="4389028" rtl="0" eaLnBrk="1" latinLnBrk="0" hangingPunct="1">
              <a:spcBef>
                <a:spcPct val="20000"/>
              </a:spcBef>
              <a:buFont typeface="Arial" pitchFamily="34" charset="0"/>
              <a:buChar char="•"/>
              <a:defRPr sz="9700" kern="1200">
                <a:solidFill>
                  <a:schemeClr val="tx1"/>
                </a:solidFill>
                <a:latin typeface="+mn-lt"/>
                <a:ea typeface="+mn-ea"/>
                <a:cs typeface="+mn-cs"/>
              </a:defRPr>
            </a:lvl7pPr>
            <a:lvl8pPr marL="16458857" indent="-1097257" algn="l" defTabSz="4389028" rtl="0" eaLnBrk="1" latinLnBrk="0" hangingPunct="1">
              <a:spcBef>
                <a:spcPct val="20000"/>
              </a:spcBef>
              <a:buFont typeface="Arial" pitchFamily="34" charset="0"/>
              <a:buChar char="•"/>
              <a:defRPr sz="9700" kern="1200">
                <a:solidFill>
                  <a:schemeClr val="tx1"/>
                </a:solidFill>
                <a:latin typeface="+mn-lt"/>
                <a:ea typeface="+mn-ea"/>
                <a:cs typeface="+mn-cs"/>
              </a:defRPr>
            </a:lvl8pPr>
            <a:lvl9pPr marL="18653371" indent="-1097257" algn="l" defTabSz="4389028" rtl="0" eaLnBrk="1" latinLnBrk="0" hangingPunct="1">
              <a:spcBef>
                <a:spcPct val="20000"/>
              </a:spcBef>
              <a:buFont typeface="Arial" pitchFamily="34" charset="0"/>
              <a:buChar char="•"/>
              <a:defRPr sz="9700" kern="1200">
                <a:solidFill>
                  <a:schemeClr val="tx1"/>
                </a:solidFill>
                <a:latin typeface="+mn-lt"/>
                <a:ea typeface="+mn-ea"/>
                <a:cs typeface="+mn-cs"/>
              </a:defRPr>
            </a:lvl9pPr>
          </a:lstStyle>
          <a:p>
            <a:r>
              <a:rPr lang="en-US" sz="4400" dirty="0">
                <a:solidFill>
                  <a:schemeClr val="bg1"/>
                </a:solidFill>
                <a:latin typeface="Domine" panose="02040503040403060204" pitchFamily="18" charset="0"/>
              </a:rPr>
              <a:t>Yvonne C. Kuo</a:t>
            </a:r>
            <a:r>
              <a:rPr lang="en-US" sz="4400" baseline="30000" dirty="0">
                <a:solidFill>
                  <a:schemeClr val="bg1"/>
                </a:solidFill>
                <a:latin typeface="Domine" panose="02040503040403060204" pitchFamily="18" charset="0"/>
              </a:rPr>
              <a:t>1</a:t>
            </a:r>
            <a:r>
              <a:rPr lang="en-US" sz="4400" dirty="0">
                <a:solidFill>
                  <a:schemeClr val="bg1"/>
                </a:solidFill>
                <a:latin typeface="Domine" panose="02040503040403060204" pitchFamily="18" charset="0"/>
              </a:rPr>
              <a:t>, Mikayla McEllin</a:t>
            </a:r>
            <a:r>
              <a:rPr lang="en-US" sz="4400" baseline="30000" dirty="0">
                <a:solidFill>
                  <a:schemeClr val="bg1"/>
                </a:solidFill>
                <a:latin typeface="Domine" panose="02040503040403060204" pitchFamily="18" charset="0"/>
              </a:rPr>
              <a:t>1</a:t>
            </a:r>
            <a:r>
              <a:rPr lang="en-US" sz="4400" dirty="0">
                <a:solidFill>
                  <a:schemeClr val="bg1"/>
                </a:solidFill>
                <a:latin typeface="Domine" panose="02040503040403060204" pitchFamily="18" charset="0"/>
              </a:rPr>
              <a:t>, Carol L. Wilkinson</a:t>
            </a:r>
            <a:r>
              <a:rPr lang="en-US" sz="4400" baseline="30000" dirty="0">
                <a:solidFill>
                  <a:schemeClr val="bg1"/>
                </a:solidFill>
                <a:latin typeface="Domine" panose="02040503040403060204" pitchFamily="18" charset="0"/>
              </a:rPr>
              <a:t>2</a:t>
            </a:r>
            <a:r>
              <a:rPr lang="en-US" sz="4400" dirty="0">
                <a:solidFill>
                  <a:schemeClr val="bg1"/>
                </a:solidFill>
                <a:latin typeface="Domine" panose="02040503040403060204" pitchFamily="18" charset="0"/>
              </a:rPr>
              <a:t>, Michelle Bosquet Enlow</a:t>
            </a:r>
            <a:r>
              <a:rPr lang="en-US" sz="4400" baseline="30000" dirty="0">
                <a:solidFill>
                  <a:schemeClr val="bg1"/>
                </a:solidFill>
                <a:latin typeface="Domine" panose="02040503040403060204" pitchFamily="18" charset="0"/>
              </a:rPr>
              <a:t>2</a:t>
            </a:r>
            <a:r>
              <a:rPr lang="en-US" sz="4400" dirty="0">
                <a:solidFill>
                  <a:schemeClr val="bg1"/>
                </a:solidFill>
                <a:latin typeface="Domine" panose="02040503040403060204" pitchFamily="18" charset="0"/>
              </a:rPr>
              <a:t>, Helen Tager-Flusberg</a:t>
            </a:r>
            <a:r>
              <a:rPr lang="en-US" sz="4400" baseline="30000" dirty="0">
                <a:solidFill>
                  <a:schemeClr val="bg1"/>
                </a:solidFill>
                <a:latin typeface="Domine" panose="02040503040403060204" pitchFamily="18" charset="0"/>
              </a:rPr>
              <a:t>3</a:t>
            </a:r>
            <a:r>
              <a:rPr lang="en-US" sz="4400" dirty="0">
                <a:solidFill>
                  <a:schemeClr val="bg1"/>
                </a:solidFill>
                <a:latin typeface="Domine" panose="02040503040403060204" pitchFamily="18" charset="0"/>
              </a:rPr>
              <a:t>, Charles A Nelson</a:t>
            </a:r>
            <a:r>
              <a:rPr lang="en-US" sz="4400" baseline="30000" dirty="0">
                <a:solidFill>
                  <a:schemeClr val="bg1"/>
                </a:solidFill>
                <a:latin typeface="Domine" panose="02040503040403060204" pitchFamily="18" charset="0"/>
              </a:rPr>
              <a:t>2</a:t>
            </a:r>
            <a:r>
              <a:rPr lang="en-US" sz="4400" dirty="0">
                <a:solidFill>
                  <a:schemeClr val="bg1"/>
                </a:solidFill>
                <a:latin typeface="Domine" panose="02040503040403060204" pitchFamily="18" charset="0"/>
              </a:rPr>
              <a:t>, Caitlin C Clements</a:t>
            </a:r>
            <a:r>
              <a:rPr lang="en-US" sz="4400" baseline="30000" dirty="0">
                <a:solidFill>
                  <a:schemeClr val="bg1"/>
                </a:solidFill>
                <a:latin typeface="Domine" panose="02040503040403060204" pitchFamily="18" charset="0"/>
              </a:rPr>
              <a:t>1</a:t>
            </a:r>
          </a:p>
          <a:p>
            <a:r>
              <a:rPr lang="en-US" sz="4000" baseline="30000" dirty="0">
                <a:solidFill>
                  <a:schemeClr val="bg1"/>
                </a:solidFill>
                <a:latin typeface="Domine" panose="02040503040403060204" pitchFamily="18" charset="0"/>
              </a:rPr>
              <a:t>1</a:t>
            </a:r>
            <a:r>
              <a:rPr lang="en-US" sz="4000" dirty="0">
                <a:solidFill>
                  <a:schemeClr val="bg1"/>
                </a:solidFill>
                <a:latin typeface="Domine" panose="02040503040403060204" pitchFamily="18" charset="0"/>
              </a:rPr>
              <a:t>University of Notre Dame, </a:t>
            </a:r>
            <a:r>
              <a:rPr lang="en-US" sz="4000" baseline="30000" dirty="0">
                <a:solidFill>
                  <a:schemeClr val="bg1"/>
                </a:solidFill>
                <a:latin typeface="Domine" panose="02040503040403060204" pitchFamily="18" charset="0"/>
              </a:rPr>
              <a:t>2</a:t>
            </a:r>
            <a:r>
              <a:rPr lang="en-US" sz="4000" dirty="0">
                <a:solidFill>
                  <a:schemeClr val="bg1"/>
                </a:solidFill>
                <a:latin typeface="Domine" panose="02040503040403060204" pitchFamily="18" charset="0"/>
              </a:rPr>
              <a:t>Boston Children’s Hospital/Harvard Medical School, </a:t>
            </a:r>
            <a:r>
              <a:rPr lang="en-US" sz="4000" baseline="30000" dirty="0">
                <a:solidFill>
                  <a:schemeClr val="bg1"/>
                </a:solidFill>
                <a:latin typeface="Domine" panose="02040503040403060204" pitchFamily="18" charset="0"/>
              </a:rPr>
              <a:t>3</a:t>
            </a:r>
            <a:r>
              <a:rPr lang="en-US" sz="4000" dirty="0">
                <a:solidFill>
                  <a:schemeClr val="bg1"/>
                </a:solidFill>
                <a:latin typeface="Domine" panose="02040503040403060204" pitchFamily="18" charset="0"/>
              </a:rPr>
              <a:t>Boston University  </a:t>
            </a:r>
          </a:p>
        </p:txBody>
      </p:sp>
      <p:sp>
        <p:nvSpPr>
          <p:cNvPr id="71" name="Rectangle: Rounded Corners 70"/>
          <p:cNvSpPr/>
          <p:nvPr/>
        </p:nvSpPr>
        <p:spPr>
          <a:xfrm>
            <a:off x="32581536" y="26760411"/>
            <a:ext cx="9846783" cy="2851004"/>
          </a:xfrm>
          <a:prstGeom prst="roundRect">
            <a:avLst>
              <a:gd name="adj" fmla="val 394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kern="1200"/>
            </a:defPPr>
          </a:lstStyle>
          <a:p>
            <a:pPr algn="ctr"/>
            <a:endParaRPr lang="en-US" sz="8827"/>
          </a:p>
        </p:txBody>
      </p:sp>
      <p:sp>
        <p:nvSpPr>
          <p:cNvPr id="59" name="TextBox 58">
            <a:extLst>
              <a:ext uri="{FF2B5EF4-FFF2-40B4-BE49-F238E27FC236}">
                <a16:creationId xmlns:a16="http://schemas.microsoft.com/office/drawing/2014/main" id="{2224C3B5-C740-463A-8086-222E05D55D53}"/>
              </a:ext>
            </a:extLst>
          </p:cNvPr>
          <p:cNvSpPr txBox="1"/>
          <p:nvPr/>
        </p:nvSpPr>
        <p:spPr>
          <a:xfrm>
            <a:off x="32728209" y="27413388"/>
            <a:ext cx="9579534" cy="1569660"/>
          </a:xfrm>
          <a:prstGeom prst="rect">
            <a:avLst/>
          </a:prstGeom>
          <a:noFill/>
        </p:spPr>
        <p:txBody>
          <a:bodyPr wrap="square" rtlCol="0">
            <a:spAutoFit/>
          </a:bodyPr>
          <a:lstStyle>
            <a:defPPr>
              <a:defRPr kern="1200"/>
            </a:defPPr>
          </a:lstStyle>
          <a:p>
            <a:pPr rtl="0">
              <a:spcBef>
                <a:spcPts val="0"/>
              </a:spcBef>
              <a:spcAft>
                <a:spcPts val="0"/>
              </a:spcAft>
            </a:pPr>
            <a:r>
              <a:rPr lang="en-US" sz="2400" b="0" i="0" u="none" strike="noStrike" dirty="0">
                <a:solidFill>
                  <a:srgbClr val="222222"/>
                </a:solidFill>
                <a:effectLst/>
              </a:rPr>
              <a:t>NIDCD R01DC010290; NIMH </a:t>
            </a:r>
            <a:r>
              <a:rPr lang="en-US" sz="2400" b="0" i="0" u="none" strike="noStrike" dirty="0">
                <a:solidFill>
                  <a:srgbClr val="000000"/>
                </a:solidFill>
                <a:effectLst/>
              </a:rPr>
              <a:t>MH078829; Tommy Fuss Center for Neuropsychiatric Disease Research; Department of Psychiatry and Behavioral Sciences, Boston Children’s Hospital</a:t>
            </a:r>
            <a:r>
              <a:rPr lang="en-US" sz="2400" dirty="0"/>
              <a:t>; </a:t>
            </a:r>
            <a:r>
              <a:rPr lang="en-US" sz="2400" b="0" i="0" u="none" strike="noStrike" dirty="0">
                <a:solidFill>
                  <a:srgbClr val="1D1C1D"/>
                </a:solidFill>
                <a:effectLst/>
              </a:rPr>
              <a:t>Eagles Autism Foundation; NINDS </a:t>
            </a:r>
            <a:r>
              <a:rPr lang="en-US" sz="2400" dirty="0">
                <a:solidFill>
                  <a:srgbClr val="1D1C1D"/>
                </a:solidFill>
              </a:rPr>
              <a:t>#</a:t>
            </a:r>
            <a:r>
              <a:rPr lang="en-US" sz="2400" b="0" i="0" u="none" strike="noStrike" dirty="0">
                <a:solidFill>
                  <a:srgbClr val="1D1C1D"/>
                </a:solidFill>
                <a:effectLst/>
              </a:rPr>
              <a:t>1R01NS120986; </a:t>
            </a:r>
            <a:r>
              <a:rPr lang="en-US" sz="2400" b="0" i="0" u="none" strike="noStrike" dirty="0" err="1">
                <a:solidFill>
                  <a:srgbClr val="1D1C1D"/>
                </a:solidFill>
                <a:effectLst/>
              </a:rPr>
              <a:t>RedCap</a:t>
            </a:r>
            <a:endParaRPr lang="en-US" sz="2400" b="0" i="0" u="none" strike="noStrike" dirty="0">
              <a:solidFill>
                <a:srgbClr val="1D1C1D"/>
              </a:solidFill>
              <a:effectLst/>
            </a:endParaRPr>
          </a:p>
        </p:txBody>
      </p:sp>
      <p:sp>
        <p:nvSpPr>
          <p:cNvPr id="60" name="TextBox 59">
            <a:extLst>
              <a:ext uri="{FF2B5EF4-FFF2-40B4-BE49-F238E27FC236}">
                <a16:creationId xmlns:a16="http://schemas.microsoft.com/office/drawing/2014/main" id="{1043F711-D47E-42B5-B443-99A2ED27753E}"/>
              </a:ext>
            </a:extLst>
          </p:cNvPr>
          <p:cNvSpPr txBox="1"/>
          <p:nvPr/>
        </p:nvSpPr>
        <p:spPr>
          <a:xfrm>
            <a:off x="32624186" y="26778155"/>
            <a:ext cx="8951621" cy="646331"/>
          </a:xfrm>
          <a:prstGeom prst="rect">
            <a:avLst/>
          </a:prstGeom>
          <a:noFill/>
        </p:spPr>
        <p:txBody>
          <a:bodyPr wrap="square" rtlCol="0">
            <a:spAutoFit/>
          </a:bodyPr>
          <a:lstStyle>
            <a:defPPr>
              <a:defRPr kern="1200"/>
            </a:defPPr>
          </a:lstStyle>
          <a:p>
            <a:r>
              <a:rPr lang="en-US" sz="3600" b="1" dirty="0">
                <a:solidFill>
                  <a:schemeClr val="tx1">
                    <a:lumMod val="75000"/>
                    <a:lumOff val="25000"/>
                  </a:schemeClr>
                </a:solidFill>
                <a:latin typeface="Montserrat Extra Bold" panose="00000900000000000000" pitchFamily="50" charset="0"/>
              </a:rPr>
              <a:t>Acknowledgements</a:t>
            </a:r>
          </a:p>
        </p:txBody>
      </p:sp>
      <p:sp>
        <p:nvSpPr>
          <p:cNvPr id="42" name="Rectangle: Rounded Corners 41"/>
          <p:cNvSpPr/>
          <p:nvPr/>
        </p:nvSpPr>
        <p:spPr>
          <a:xfrm>
            <a:off x="32553110" y="6064849"/>
            <a:ext cx="9846783" cy="10367378"/>
          </a:xfrm>
          <a:prstGeom prst="roundRect">
            <a:avLst>
              <a:gd name="adj" fmla="val 147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kern="1200"/>
            </a:defPPr>
          </a:lstStyle>
          <a:p>
            <a:pPr algn="ctr"/>
            <a:endParaRPr lang="en-US" sz="8827" dirty="0"/>
          </a:p>
        </p:txBody>
      </p:sp>
      <p:sp>
        <p:nvSpPr>
          <p:cNvPr id="61" name="TextBox 60">
            <a:extLst>
              <a:ext uri="{FF2B5EF4-FFF2-40B4-BE49-F238E27FC236}">
                <a16:creationId xmlns:a16="http://schemas.microsoft.com/office/drawing/2014/main" id="{89EBE15B-4246-47D5-A572-FC8BC1A36A14}"/>
              </a:ext>
            </a:extLst>
          </p:cNvPr>
          <p:cNvSpPr txBox="1"/>
          <p:nvPr/>
        </p:nvSpPr>
        <p:spPr>
          <a:xfrm>
            <a:off x="32818053" y="7033160"/>
            <a:ext cx="9161461" cy="8710077"/>
          </a:xfrm>
          <a:prstGeom prst="rect">
            <a:avLst/>
          </a:prstGeom>
          <a:noFill/>
        </p:spPr>
        <p:txBody>
          <a:bodyPr wrap="square" rtlCol="0">
            <a:spAutoFit/>
          </a:bodyPr>
          <a:lstStyle>
            <a:defPPr>
              <a:defRPr kern="1200"/>
            </a:defPPr>
          </a:lstStyle>
          <a:p>
            <a:pPr marL="315312" indent="-315312">
              <a:buFont typeface="Arial" panose="020B0604020202020204" pitchFamily="34" charset="0"/>
              <a:buChar char="•"/>
            </a:pPr>
            <a:r>
              <a:rPr lang="en-US" sz="2800" dirty="0">
                <a:solidFill>
                  <a:schemeClr val="tx1">
                    <a:lumMod val="65000"/>
                    <a:lumOff val="35000"/>
                  </a:schemeClr>
                </a:solidFill>
                <a:latin typeface="Domine" panose="02040503040403060204" pitchFamily="18" charset="0"/>
                <a:ea typeface="Open Sans" panose="020B0606030504020204" pitchFamily="34" charset="0"/>
                <a:cs typeface="Open Sans" panose="020B0606030504020204" pitchFamily="34" charset="0"/>
              </a:rPr>
              <a:t>A subset of 19 items from the IBQ-R, a parent-report temperament measure, were curated to form a reward processing composite score. </a:t>
            </a:r>
          </a:p>
          <a:p>
            <a:pPr marL="315312" indent="-315312">
              <a:buFont typeface="Arial" panose="020B0604020202020204" pitchFamily="34" charset="0"/>
              <a:buChar char="•"/>
            </a:pPr>
            <a:r>
              <a:rPr lang="en-US" sz="2800" dirty="0">
                <a:solidFill>
                  <a:schemeClr val="tx1">
                    <a:lumMod val="65000"/>
                    <a:lumOff val="35000"/>
                  </a:schemeClr>
                </a:solidFill>
                <a:latin typeface="Domine" panose="02040503040403060204" pitchFamily="18" charset="0"/>
                <a:ea typeface="Open Sans" panose="020B0606030504020204" pitchFamily="34" charset="0"/>
                <a:cs typeface="Open Sans" panose="020B0606030504020204" pitchFamily="34" charset="0"/>
              </a:rPr>
              <a:t>Factor analysis supported a 3-factor hierarchical model as the best model, with subscales that appear to tap “Effort and Anticipation,” “Smile/Laugh Response”, and “Vocal Response.” </a:t>
            </a:r>
          </a:p>
          <a:p>
            <a:pPr marL="315312" indent="-315312">
              <a:buFont typeface="Arial" panose="020B0604020202020204" pitchFamily="34" charset="0"/>
              <a:buChar char="•"/>
            </a:pPr>
            <a:r>
              <a:rPr lang="en-US" sz="2800" dirty="0">
                <a:solidFill>
                  <a:schemeClr val="tx1">
                    <a:lumMod val="65000"/>
                    <a:lumOff val="35000"/>
                  </a:schemeClr>
                </a:solidFill>
                <a:latin typeface="Domine" panose="02040503040403060204" pitchFamily="18" charset="0"/>
                <a:ea typeface="Open Sans" panose="020B0606030504020204" pitchFamily="34" charset="0"/>
                <a:cs typeface="Open Sans" panose="020B0606030504020204" pitchFamily="34" charset="0"/>
              </a:rPr>
              <a:t>Goodness of fit indices did not reach desired </a:t>
            </a:r>
            <a:r>
              <a:rPr lang="en-US" sz="2800" dirty="0">
                <a:solidFill>
                  <a:schemeClr val="tx1">
                    <a:lumMod val="65000"/>
                    <a:lumOff val="35000"/>
                  </a:schemeClr>
                </a:solidFill>
                <a:latin typeface="Domine" panose="02040503040403060204" pitchFamily="18" charset="0"/>
                <a:cs typeface="Open Sans" panose="020B0606030504020204" pitchFamily="34" charset="0"/>
              </a:rPr>
              <a:t>thresholds (RMSEA &lt;0.05, CFI&gt;0.90, SRMR&lt;0.05); however, the conventional IBQ-R SF structure itself shows poor fit in this and other samples [cite the 2 other papers here]</a:t>
            </a:r>
          </a:p>
          <a:p>
            <a:pPr marL="315312" indent="-315312">
              <a:buFont typeface="Arial" panose="020B0604020202020204" pitchFamily="34" charset="0"/>
              <a:buChar char="•"/>
            </a:pPr>
            <a:r>
              <a:rPr lang="en-US" sz="2800" dirty="0">
                <a:solidFill>
                  <a:schemeClr val="tx1">
                    <a:lumMod val="65000"/>
                    <a:lumOff val="35000"/>
                  </a:schemeClr>
                </a:solidFill>
                <a:latin typeface="Domine" panose="02040503040403060204" pitchFamily="18" charset="0"/>
                <a:cs typeface="Open Sans" panose="020B0606030504020204" pitchFamily="34" charset="0"/>
              </a:rPr>
              <a:t>No differences between TD v. ASD in Subscale 1, Subscale 3, and total score; minimal significance between TD and ASD for Subscale 2 scores (</a:t>
            </a:r>
            <a:r>
              <a:rPr lang="en-US" sz="2800" i="1" dirty="0">
                <a:solidFill>
                  <a:schemeClr val="tx1">
                    <a:lumMod val="65000"/>
                    <a:lumOff val="35000"/>
                  </a:schemeClr>
                </a:solidFill>
                <a:latin typeface="Domine" panose="02040503040403060204" pitchFamily="18" charset="0"/>
                <a:cs typeface="Open Sans" panose="020B0606030504020204" pitchFamily="34" charset="0"/>
              </a:rPr>
              <a:t>p</a:t>
            </a:r>
            <a:r>
              <a:rPr lang="en-US" sz="2800" dirty="0">
                <a:solidFill>
                  <a:schemeClr val="tx1">
                    <a:lumMod val="65000"/>
                    <a:lumOff val="35000"/>
                  </a:schemeClr>
                </a:solidFill>
                <a:latin typeface="Domine" panose="02040503040403060204" pitchFamily="18" charset="0"/>
                <a:cs typeface="Open Sans" panose="020B0606030504020204" pitchFamily="34" charset="0"/>
              </a:rPr>
              <a:t>=0.050731) </a:t>
            </a:r>
          </a:p>
          <a:p>
            <a:pPr marL="315312" indent="-315312">
              <a:buFont typeface="Arial" panose="020B0604020202020204" pitchFamily="34" charset="0"/>
              <a:buChar char="•"/>
            </a:pPr>
            <a:r>
              <a:rPr lang="en-US" sz="2800" dirty="0">
                <a:solidFill>
                  <a:schemeClr val="tx1">
                    <a:lumMod val="65000"/>
                    <a:lumOff val="35000"/>
                  </a:schemeClr>
                </a:solidFill>
                <a:latin typeface="Domine" panose="02040503040403060204" pitchFamily="18" charset="0"/>
                <a:cs typeface="Open Sans" panose="020B0606030504020204" pitchFamily="34" charset="0"/>
              </a:rPr>
              <a:t>Quantifying early reward processing indexed by parent-report could offer insights into when and how reward processing diverges in autism, with applications to the motivation hypothesis as well as early intervention, which often relies on reward. Further refinement of the scale is needed</a:t>
            </a:r>
            <a:endParaRPr lang="en-US" sz="2400" dirty="0">
              <a:solidFill>
                <a:schemeClr val="tx1">
                  <a:lumMod val="65000"/>
                  <a:lumOff val="35000"/>
                </a:schemeClr>
              </a:solidFill>
              <a:latin typeface="Domine" panose="02040503040403060204" pitchFamily="18" charset="0"/>
              <a:cs typeface="Open Sans" panose="020B0606030504020204" pitchFamily="34" charset="0"/>
            </a:endParaRPr>
          </a:p>
        </p:txBody>
      </p:sp>
      <p:sp>
        <p:nvSpPr>
          <p:cNvPr id="83" name="TextBox 82">
            <a:extLst>
              <a:ext uri="{FF2B5EF4-FFF2-40B4-BE49-F238E27FC236}">
                <a16:creationId xmlns:a16="http://schemas.microsoft.com/office/drawing/2014/main" id="{66B428E8-E946-4C04-BA2E-DBE7C90A92EC}"/>
              </a:ext>
            </a:extLst>
          </p:cNvPr>
          <p:cNvSpPr txBox="1"/>
          <p:nvPr/>
        </p:nvSpPr>
        <p:spPr>
          <a:xfrm>
            <a:off x="32818053" y="6242431"/>
            <a:ext cx="8407576" cy="646331"/>
          </a:xfrm>
          <a:prstGeom prst="rect">
            <a:avLst/>
          </a:prstGeom>
          <a:noFill/>
        </p:spPr>
        <p:txBody>
          <a:bodyPr wrap="square" rtlCol="0">
            <a:spAutoFit/>
          </a:bodyPr>
          <a:lstStyle>
            <a:defPPr>
              <a:defRPr kern="1200"/>
            </a:defPPr>
          </a:lstStyle>
          <a:p>
            <a:r>
              <a:rPr lang="en-US" sz="3600" b="1" dirty="0">
                <a:solidFill>
                  <a:schemeClr val="tx1">
                    <a:lumMod val="75000"/>
                    <a:lumOff val="25000"/>
                  </a:schemeClr>
                </a:solidFill>
                <a:latin typeface="Montserrat Extra Bold" panose="00000900000000000000" pitchFamily="50" charset="0"/>
              </a:rPr>
              <a:t>Conclusion</a:t>
            </a:r>
          </a:p>
        </p:txBody>
      </p:sp>
      <p:sp>
        <p:nvSpPr>
          <p:cNvPr id="45" name="Rectangle: Rounded Corners 44"/>
          <p:cNvSpPr/>
          <p:nvPr/>
        </p:nvSpPr>
        <p:spPr>
          <a:xfrm>
            <a:off x="32581536" y="23291103"/>
            <a:ext cx="9846783" cy="3271997"/>
          </a:xfrm>
          <a:prstGeom prst="roundRect">
            <a:avLst>
              <a:gd name="adj" fmla="val 159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kern="1200"/>
            </a:defPPr>
          </a:lstStyle>
          <a:p>
            <a:pPr algn="ctr"/>
            <a:endParaRPr lang="en-US" sz="8827"/>
          </a:p>
        </p:txBody>
      </p:sp>
      <p:sp>
        <p:nvSpPr>
          <p:cNvPr id="84" name="TextBox 83">
            <a:extLst>
              <a:ext uri="{FF2B5EF4-FFF2-40B4-BE49-F238E27FC236}">
                <a16:creationId xmlns:a16="http://schemas.microsoft.com/office/drawing/2014/main" id="{7ABCCD2C-433F-478B-B18B-A4DAD100C702}"/>
              </a:ext>
            </a:extLst>
          </p:cNvPr>
          <p:cNvSpPr txBox="1"/>
          <p:nvPr/>
        </p:nvSpPr>
        <p:spPr>
          <a:xfrm>
            <a:off x="32685578" y="23874452"/>
            <a:ext cx="9250056" cy="3139321"/>
          </a:xfrm>
          <a:prstGeom prst="rect">
            <a:avLst/>
          </a:prstGeom>
          <a:noFill/>
        </p:spPr>
        <p:txBody>
          <a:bodyPr wrap="square" rtlCol="0">
            <a:spAutoFit/>
          </a:bodyPr>
          <a:lstStyle>
            <a:defPPr>
              <a:defRPr kern="1200"/>
            </a:defPPr>
          </a:lstStyle>
          <a:p>
            <a:r>
              <a:rPr lang="en-US" baseline="30000" dirty="0"/>
              <a:t>1</a:t>
            </a:r>
            <a:r>
              <a:rPr lang="en-US" dirty="0"/>
              <a:t>Clements, C., et al. (2018). Evaluation of the social motivation hypothesis of autism: a systematic review and meta-analysis. </a:t>
            </a:r>
            <a:r>
              <a:rPr lang="en-US" i="1" dirty="0"/>
              <a:t>JAMA psychiatry</a:t>
            </a:r>
            <a:r>
              <a:rPr lang="en-US" dirty="0"/>
              <a:t>, 75(8), 797-808. </a:t>
            </a:r>
            <a:r>
              <a:rPr lang="en-US" dirty="0">
                <a:hlinkClick r:id="rId4"/>
              </a:rPr>
              <a:t>https://doi.org/10.1001/jamapsychiatry.2018.1100</a:t>
            </a:r>
            <a:endParaRPr lang="en-US" baseline="30000" dirty="0"/>
          </a:p>
          <a:p>
            <a:r>
              <a:rPr lang="en-US" baseline="30000" dirty="0"/>
              <a:t>2</a:t>
            </a:r>
            <a:r>
              <a:rPr lang="en-US" dirty="0"/>
              <a:t>Marrus, N., et al. (2024). Social motivation in infancy is associated with familial recurrence of ASD. </a:t>
            </a:r>
            <a:r>
              <a:rPr lang="en-US" i="1" dirty="0"/>
              <a:t>Development and Psychopathology,</a:t>
            </a:r>
            <a:r>
              <a:rPr lang="en-US" dirty="0"/>
              <a:t> 36, 101–111, </a:t>
            </a:r>
            <a:r>
              <a:rPr lang="en-US" dirty="0">
                <a:hlinkClick r:id="rId5"/>
              </a:rPr>
              <a:t>https://doi.org/10.1017/S0954579422001006</a:t>
            </a:r>
            <a:endParaRPr lang="en-US" dirty="0"/>
          </a:p>
          <a:p>
            <a:r>
              <a:rPr lang="en-US" baseline="30000" dirty="0"/>
              <a:t>3</a:t>
            </a:r>
            <a:r>
              <a:rPr lang="en-US" dirty="0">
                <a:effectLst/>
              </a:rPr>
              <a:t>Gartstein, M. A., &amp; Rothbart, M. K. (2003). Studying infant temperament via the Revised Infant Behavior Questionnaire. </a:t>
            </a:r>
            <a:r>
              <a:rPr lang="en-US" i="1" dirty="0">
                <a:effectLst/>
              </a:rPr>
              <a:t>Infant Behavior and Development</a:t>
            </a:r>
            <a:r>
              <a:rPr lang="en-US" dirty="0">
                <a:effectLst/>
              </a:rPr>
              <a:t>, </a:t>
            </a:r>
            <a:r>
              <a:rPr lang="en-US" i="1" dirty="0">
                <a:effectLst/>
              </a:rPr>
              <a:t>26</a:t>
            </a:r>
            <a:r>
              <a:rPr lang="en-US" dirty="0">
                <a:effectLst/>
              </a:rPr>
              <a:t>(1), 64–86. </a:t>
            </a:r>
            <a:r>
              <a:rPr lang="en-US" dirty="0">
                <a:effectLst/>
                <a:hlinkClick r:id="rId6"/>
              </a:rPr>
              <a:t>https://doi.org/10.1016/S0163-6383(02)00169-8</a:t>
            </a:r>
            <a:endParaRPr lang="en-US" dirty="0">
              <a:effectLst/>
            </a:endParaRPr>
          </a:p>
          <a:p>
            <a:endParaRPr lang="en-US" dirty="0"/>
          </a:p>
          <a:p>
            <a:endParaRPr lang="en-US" dirty="0">
              <a:solidFill>
                <a:schemeClr val="tx1">
                  <a:lumMod val="65000"/>
                  <a:lumOff val="35000"/>
                </a:schemeClr>
              </a:solidFill>
              <a:latin typeface="Domine" panose="02040503040403060204" pitchFamily="18" charset="0"/>
              <a:ea typeface="Open Sans" panose="020B0606030504020204" pitchFamily="34" charset="0"/>
              <a:cs typeface="Open Sans" panose="020B0606030504020204" pitchFamily="34" charset="0"/>
            </a:endParaRPr>
          </a:p>
        </p:txBody>
      </p:sp>
      <p:sp>
        <p:nvSpPr>
          <p:cNvPr id="85" name="TextBox 84">
            <a:extLst>
              <a:ext uri="{FF2B5EF4-FFF2-40B4-BE49-F238E27FC236}">
                <a16:creationId xmlns:a16="http://schemas.microsoft.com/office/drawing/2014/main" id="{2F9F16DD-B1FB-447B-BA78-9201D1B2D897}"/>
              </a:ext>
            </a:extLst>
          </p:cNvPr>
          <p:cNvSpPr txBox="1"/>
          <p:nvPr/>
        </p:nvSpPr>
        <p:spPr>
          <a:xfrm>
            <a:off x="32624186" y="23333657"/>
            <a:ext cx="8951621" cy="646331"/>
          </a:xfrm>
          <a:prstGeom prst="rect">
            <a:avLst/>
          </a:prstGeom>
          <a:noFill/>
        </p:spPr>
        <p:txBody>
          <a:bodyPr wrap="square" rtlCol="0">
            <a:spAutoFit/>
          </a:bodyPr>
          <a:lstStyle>
            <a:defPPr>
              <a:defRPr kern="1200"/>
            </a:defPPr>
          </a:lstStyle>
          <a:p>
            <a:r>
              <a:rPr lang="en-US" sz="3600" b="1" dirty="0">
                <a:solidFill>
                  <a:schemeClr val="tx1">
                    <a:lumMod val="75000"/>
                    <a:lumOff val="25000"/>
                  </a:schemeClr>
                </a:solidFill>
                <a:latin typeface="Montserrat Extra Bold" panose="00000900000000000000" pitchFamily="50" charset="0"/>
              </a:rPr>
              <a:t>References</a:t>
            </a:r>
          </a:p>
        </p:txBody>
      </p:sp>
      <p:sp>
        <p:nvSpPr>
          <p:cNvPr id="39" name="Rectangle: Rounded Corners 38"/>
          <p:cNvSpPr/>
          <p:nvPr/>
        </p:nvSpPr>
        <p:spPr>
          <a:xfrm>
            <a:off x="432045" y="6083206"/>
            <a:ext cx="9887111" cy="8848646"/>
          </a:xfrm>
          <a:prstGeom prst="roundRect">
            <a:avLst>
              <a:gd name="adj" fmla="val 171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kern="1200"/>
            </a:defPPr>
          </a:lstStyle>
          <a:p>
            <a:pPr algn="ctr"/>
            <a:endParaRPr lang="en-US" sz="8827" dirty="0"/>
          </a:p>
        </p:txBody>
      </p:sp>
      <p:sp>
        <p:nvSpPr>
          <p:cNvPr id="46" name="TextBox 45"/>
          <p:cNvSpPr txBox="1"/>
          <p:nvPr/>
        </p:nvSpPr>
        <p:spPr>
          <a:xfrm>
            <a:off x="828226" y="6975871"/>
            <a:ext cx="9227162" cy="7417415"/>
          </a:xfrm>
          <a:prstGeom prst="rect">
            <a:avLst/>
          </a:prstGeom>
          <a:noFill/>
        </p:spPr>
        <p:txBody>
          <a:bodyPr wrap="square" rtlCol="0">
            <a:spAutoFit/>
          </a:bodyPr>
          <a:lstStyle>
            <a:defPPr>
              <a:defRPr kern="1200"/>
            </a:defPPr>
          </a:lstStyle>
          <a:p>
            <a:pPr marL="262760" indent="-262760">
              <a:buFont typeface="Arial" panose="020B0604020202020204" pitchFamily="34" charset="0"/>
              <a:buChar char="•"/>
            </a:pPr>
            <a:r>
              <a:rPr lang="en-US" sz="2800" dirty="0">
                <a:solidFill>
                  <a:schemeClr val="tx1">
                    <a:lumMod val="65000"/>
                    <a:lumOff val="35000"/>
                  </a:schemeClr>
                </a:solidFill>
                <a:latin typeface="Domine" panose="02040503040403060204" pitchFamily="18" charset="0"/>
                <a:ea typeface="Open Sans" panose="020B0606030504020204" pitchFamily="34" charset="0"/>
                <a:cs typeface="Open Sans" panose="020B0606030504020204" pitchFamily="34" charset="0"/>
              </a:rPr>
              <a:t>Social motivation hypothesis: school-age children, adolescents, and adults on the spectrum show diminished neural responses to rewarding social and nonsocial stimuli</a:t>
            </a:r>
            <a:r>
              <a:rPr lang="en-US" sz="2800" baseline="30000" dirty="0">
                <a:solidFill>
                  <a:schemeClr val="tx1">
                    <a:lumMod val="65000"/>
                    <a:lumOff val="35000"/>
                  </a:schemeClr>
                </a:solidFill>
                <a:latin typeface="Domine" panose="02040503040403060204" pitchFamily="18" charset="0"/>
                <a:ea typeface="Open Sans" panose="020B0606030504020204" pitchFamily="34" charset="0"/>
                <a:cs typeface="Open Sans" panose="020B0606030504020204" pitchFamily="34" charset="0"/>
              </a:rPr>
              <a:t>1</a:t>
            </a:r>
            <a:endParaRPr lang="en-US" sz="2800" dirty="0">
              <a:solidFill>
                <a:schemeClr val="tx1">
                  <a:lumMod val="65000"/>
                  <a:lumOff val="35000"/>
                </a:schemeClr>
              </a:solidFill>
              <a:latin typeface="Domine" panose="02040503040403060204" pitchFamily="18" charset="0"/>
              <a:ea typeface="Open Sans" panose="020B0606030504020204" pitchFamily="34" charset="0"/>
              <a:cs typeface="Open Sans" panose="020B0606030504020204" pitchFamily="34" charset="0"/>
            </a:endParaRPr>
          </a:p>
          <a:p>
            <a:pPr marL="262760" indent="-262760">
              <a:buFont typeface="Arial" panose="020B0604020202020204" pitchFamily="34" charset="0"/>
              <a:buChar char="•"/>
            </a:pPr>
            <a:r>
              <a:rPr lang="en-US" sz="2800" dirty="0">
                <a:solidFill>
                  <a:schemeClr val="tx1">
                    <a:lumMod val="65000"/>
                    <a:lumOff val="35000"/>
                  </a:schemeClr>
                </a:solidFill>
                <a:latin typeface="Domine" panose="02040503040403060204" pitchFamily="18" charset="0"/>
                <a:ea typeface="Open Sans" panose="020B0606030504020204" pitchFamily="34" charset="0"/>
                <a:cs typeface="Open Sans" panose="020B0606030504020204" pitchFamily="34" charset="0"/>
              </a:rPr>
              <a:t>Reward processing is commonly studied in middle childhood, adolescence, and adulthood, but rarely in infancy and toddlerhood</a:t>
            </a:r>
          </a:p>
          <a:p>
            <a:pPr marL="262760" indent="-262760">
              <a:buFont typeface="Arial" panose="020B0604020202020204" pitchFamily="34" charset="0"/>
              <a:buChar char="•"/>
            </a:pPr>
            <a:r>
              <a:rPr lang="en-US" sz="2800" dirty="0">
                <a:solidFill>
                  <a:schemeClr val="tx1">
                    <a:lumMod val="65000"/>
                    <a:lumOff val="35000"/>
                  </a:schemeClr>
                </a:solidFill>
                <a:latin typeface="Domine" panose="02040503040403060204" pitchFamily="18" charset="0"/>
                <a:ea typeface="Open Sans" panose="020B0606030504020204" pitchFamily="34" charset="0"/>
                <a:cs typeface="Open Sans" panose="020B0606030504020204" pitchFamily="34" charset="0"/>
              </a:rPr>
              <a:t>Precursors to social motivation may be indexed by parent-report measures</a:t>
            </a:r>
            <a:r>
              <a:rPr lang="en-US" sz="2800" baseline="30000" dirty="0">
                <a:solidFill>
                  <a:schemeClr val="tx1">
                    <a:lumMod val="65000"/>
                    <a:lumOff val="35000"/>
                  </a:schemeClr>
                </a:solidFill>
                <a:latin typeface="Domine" panose="02040503040403060204" pitchFamily="18" charset="0"/>
                <a:ea typeface="Open Sans" panose="020B0606030504020204" pitchFamily="34" charset="0"/>
                <a:cs typeface="Open Sans" panose="020B0606030504020204" pitchFamily="34" charset="0"/>
              </a:rPr>
              <a:t>2</a:t>
            </a:r>
            <a:r>
              <a:rPr lang="en-US" sz="2800" dirty="0">
                <a:solidFill>
                  <a:schemeClr val="tx1">
                    <a:lumMod val="65000"/>
                    <a:lumOff val="35000"/>
                  </a:schemeClr>
                </a:solidFill>
                <a:latin typeface="Domine" panose="02040503040403060204" pitchFamily="18" charset="0"/>
                <a:ea typeface="Open Sans" panose="020B0606030504020204" pitchFamily="34" charset="0"/>
                <a:cs typeface="Open Sans" panose="020B0606030504020204" pitchFamily="34" charset="0"/>
              </a:rPr>
              <a:t> </a:t>
            </a:r>
          </a:p>
          <a:p>
            <a:pPr marL="262760" indent="-262760">
              <a:buFont typeface="Arial" panose="020B0604020202020204" pitchFamily="34" charset="0"/>
              <a:buChar char="•"/>
            </a:pPr>
            <a:r>
              <a:rPr lang="en-US" sz="2800" dirty="0">
                <a:solidFill>
                  <a:schemeClr val="tx1">
                    <a:lumMod val="65000"/>
                    <a:lumOff val="35000"/>
                  </a:schemeClr>
                </a:solidFill>
                <a:latin typeface="Domine" panose="02040503040403060204" pitchFamily="18" charset="0"/>
                <a:ea typeface="Open Sans" panose="020B0606030504020204" pitchFamily="34" charset="0"/>
                <a:cs typeface="Open Sans" panose="020B0606030504020204" pitchFamily="34" charset="0"/>
              </a:rPr>
              <a:t>Temperamental traits such as approach, high pleasure, and persistence could reflect how infants anticipate and respond to rewards</a:t>
            </a:r>
          </a:p>
          <a:p>
            <a:pPr marL="262760" indent="-262760">
              <a:buFont typeface="Arial" panose="020B0604020202020204" pitchFamily="34" charset="0"/>
              <a:buChar char="•"/>
            </a:pPr>
            <a:r>
              <a:rPr lang="en-US" sz="2800" dirty="0">
                <a:solidFill>
                  <a:schemeClr val="tx1">
                    <a:lumMod val="65000"/>
                    <a:lumOff val="35000"/>
                  </a:schemeClr>
                </a:solidFill>
                <a:latin typeface="Domine" panose="02040503040403060204" pitchFamily="18" charset="0"/>
                <a:ea typeface="Open Sans" panose="020B0606030504020204" pitchFamily="34" charset="0"/>
                <a:cs typeface="Open Sans" panose="020B0606030504020204" pitchFamily="34" charset="0"/>
              </a:rPr>
              <a:t>Infant Behavior Questionnaire Revised (IBQ-R): Commonly used, 91-item parent-report measure of temperament in infants between 3 – 12 months</a:t>
            </a:r>
            <a:r>
              <a:rPr lang="en-US" sz="2800" baseline="30000" dirty="0">
                <a:solidFill>
                  <a:schemeClr val="tx1">
                    <a:lumMod val="65000"/>
                    <a:lumOff val="35000"/>
                  </a:schemeClr>
                </a:solidFill>
                <a:latin typeface="Domine" panose="02040503040403060204" pitchFamily="18" charset="0"/>
                <a:ea typeface="Open Sans" panose="020B0606030504020204" pitchFamily="34" charset="0"/>
                <a:cs typeface="Open Sans" panose="020B0606030504020204" pitchFamily="34" charset="0"/>
              </a:rPr>
              <a:t>3</a:t>
            </a:r>
            <a:endParaRPr lang="en-US" sz="2800" dirty="0">
              <a:solidFill>
                <a:schemeClr val="tx1">
                  <a:lumMod val="65000"/>
                  <a:lumOff val="35000"/>
                </a:schemeClr>
              </a:solidFill>
              <a:latin typeface="Domine" panose="02040503040403060204" pitchFamily="18" charset="0"/>
              <a:ea typeface="Open Sans" panose="020B0606030504020204" pitchFamily="34" charset="0"/>
              <a:cs typeface="Open Sans" panose="020B0606030504020204" pitchFamily="34" charset="0"/>
            </a:endParaRPr>
          </a:p>
          <a:p>
            <a:pPr marL="262760" indent="-262760">
              <a:buFont typeface="Arial" panose="020B0604020202020204" pitchFamily="34" charset="0"/>
              <a:buChar char="•"/>
            </a:pPr>
            <a:r>
              <a:rPr lang="en-US" sz="2800" dirty="0">
                <a:solidFill>
                  <a:schemeClr val="tx1">
                    <a:lumMod val="65000"/>
                    <a:lumOff val="35000"/>
                  </a:schemeClr>
                </a:solidFill>
                <a:latin typeface="Domine" panose="02040503040403060204" pitchFamily="18" charset="0"/>
                <a:ea typeface="Open Sans" panose="020B0606030504020204" pitchFamily="34" charset="0"/>
                <a:cs typeface="Open Sans" panose="020B0606030504020204" pitchFamily="34" charset="0"/>
              </a:rPr>
              <a:t>A measure that assesses reward processing in infancy might capture early differences in distinct components of reward processing that precede autism diagnosis</a:t>
            </a:r>
          </a:p>
        </p:txBody>
      </p:sp>
      <p:sp>
        <p:nvSpPr>
          <p:cNvPr id="47" name="TextBox 46"/>
          <p:cNvSpPr txBox="1"/>
          <p:nvPr/>
        </p:nvSpPr>
        <p:spPr>
          <a:xfrm>
            <a:off x="688100" y="6311531"/>
            <a:ext cx="8407576" cy="646331"/>
          </a:xfrm>
          <a:prstGeom prst="rect">
            <a:avLst/>
          </a:prstGeom>
          <a:noFill/>
        </p:spPr>
        <p:txBody>
          <a:bodyPr wrap="square" rtlCol="0">
            <a:spAutoFit/>
          </a:bodyPr>
          <a:lstStyle>
            <a:defPPr>
              <a:defRPr kern="1200"/>
            </a:defPPr>
          </a:lstStyle>
          <a:p>
            <a:r>
              <a:rPr lang="en-US" sz="3600" b="1" dirty="0">
                <a:solidFill>
                  <a:schemeClr val="tx1">
                    <a:lumMod val="75000"/>
                    <a:lumOff val="25000"/>
                  </a:schemeClr>
                </a:solidFill>
                <a:latin typeface="Montserrat Extra Bold" panose="00000900000000000000" pitchFamily="50" charset="0"/>
              </a:rPr>
              <a:t>Introduction</a:t>
            </a:r>
          </a:p>
        </p:txBody>
      </p:sp>
      <p:sp>
        <p:nvSpPr>
          <p:cNvPr id="43" name="Rectangle: Rounded Corners 42"/>
          <p:cNvSpPr/>
          <p:nvPr/>
        </p:nvSpPr>
        <p:spPr>
          <a:xfrm>
            <a:off x="398636" y="17574133"/>
            <a:ext cx="9920519" cy="12309446"/>
          </a:xfrm>
          <a:prstGeom prst="roundRect">
            <a:avLst>
              <a:gd name="adj" fmla="val 200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kern="1200"/>
            </a:defPPr>
          </a:lstStyle>
          <a:p>
            <a:pPr algn="ctr"/>
            <a:endParaRPr lang="en-US" sz="8827" dirty="0"/>
          </a:p>
        </p:txBody>
      </p:sp>
      <p:sp>
        <p:nvSpPr>
          <p:cNvPr id="86" name="TextBox 85">
            <a:extLst>
              <a:ext uri="{FF2B5EF4-FFF2-40B4-BE49-F238E27FC236}">
                <a16:creationId xmlns:a16="http://schemas.microsoft.com/office/drawing/2014/main" id="{9B320F11-3F85-4920-92E0-15D89C7AF4D2}"/>
              </a:ext>
            </a:extLst>
          </p:cNvPr>
          <p:cNvSpPr txBox="1"/>
          <p:nvPr/>
        </p:nvSpPr>
        <p:spPr>
          <a:xfrm>
            <a:off x="2180717" y="18812409"/>
            <a:ext cx="8407576" cy="771621"/>
          </a:xfrm>
          <a:prstGeom prst="rect">
            <a:avLst/>
          </a:prstGeom>
          <a:noFill/>
        </p:spPr>
        <p:txBody>
          <a:bodyPr wrap="square" rtlCol="0">
            <a:spAutoFit/>
          </a:bodyPr>
          <a:lstStyle>
            <a:defPPr>
              <a:defRPr kern="1200"/>
            </a:defPPr>
          </a:lstStyle>
          <a:p>
            <a:br>
              <a:rPr lang="en-US" sz="2207" dirty="0">
                <a:solidFill>
                  <a:schemeClr val="tx1">
                    <a:lumMod val="65000"/>
                    <a:lumOff val="35000"/>
                  </a:schemeClr>
                </a:solidFill>
                <a:latin typeface="Domine" panose="02040503040403060204" pitchFamily="18" charset="0"/>
                <a:ea typeface="Open Sans" panose="020B0606030504020204" pitchFamily="34" charset="0"/>
                <a:cs typeface="Open Sans" panose="020B0606030504020204" pitchFamily="34" charset="0"/>
              </a:rPr>
            </a:br>
            <a:endParaRPr lang="en-US" sz="2207" dirty="0">
              <a:solidFill>
                <a:schemeClr val="tx1">
                  <a:lumMod val="65000"/>
                  <a:lumOff val="35000"/>
                </a:schemeClr>
              </a:solidFill>
              <a:latin typeface="Domine" panose="02040503040403060204" pitchFamily="18" charset="0"/>
              <a:ea typeface="Open Sans" panose="020B0606030504020204" pitchFamily="34" charset="0"/>
              <a:cs typeface="Open Sans" panose="020B0606030504020204" pitchFamily="34" charset="0"/>
            </a:endParaRPr>
          </a:p>
        </p:txBody>
      </p:sp>
      <p:sp>
        <p:nvSpPr>
          <p:cNvPr id="87" name="TextBox 86">
            <a:extLst>
              <a:ext uri="{FF2B5EF4-FFF2-40B4-BE49-F238E27FC236}">
                <a16:creationId xmlns:a16="http://schemas.microsoft.com/office/drawing/2014/main" id="{7DB2E49A-CE7A-4210-AE9F-5037030C938E}"/>
              </a:ext>
            </a:extLst>
          </p:cNvPr>
          <p:cNvSpPr txBox="1"/>
          <p:nvPr/>
        </p:nvSpPr>
        <p:spPr>
          <a:xfrm>
            <a:off x="518319" y="17611506"/>
            <a:ext cx="8407576" cy="646331"/>
          </a:xfrm>
          <a:prstGeom prst="rect">
            <a:avLst/>
          </a:prstGeom>
          <a:noFill/>
        </p:spPr>
        <p:txBody>
          <a:bodyPr wrap="square" rtlCol="0">
            <a:spAutoFit/>
          </a:bodyPr>
          <a:lstStyle>
            <a:defPPr>
              <a:defRPr kern="1200"/>
            </a:defPPr>
          </a:lstStyle>
          <a:p>
            <a:r>
              <a:rPr lang="en-US" sz="3600" b="1" dirty="0">
                <a:solidFill>
                  <a:schemeClr val="tx1">
                    <a:lumMod val="75000"/>
                    <a:lumOff val="25000"/>
                  </a:schemeClr>
                </a:solidFill>
                <a:latin typeface="Montserrat Extra Bold" panose="00000900000000000000" pitchFamily="50" charset="0"/>
              </a:rPr>
              <a:t>Methods</a:t>
            </a:r>
            <a:endParaRPr lang="en-US" sz="3310" b="1" dirty="0">
              <a:solidFill>
                <a:schemeClr val="tx1">
                  <a:lumMod val="75000"/>
                  <a:lumOff val="25000"/>
                </a:schemeClr>
              </a:solidFill>
              <a:latin typeface="Montserrat Extra Bold" panose="00000900000000000000" pitchFamily="50" charset="0"/>
            </a:endParaRPr>
          </a:p>
        </p:txBody>
      </p:sp>
      <p:sp>
        <p:nvSpPr>
          <p:cNvPr id="41" name="Rectangle: Rounded Corners 40"/>
          <p:cNvSpPr/>
          <p:nvPr/>
        </p:nvSpPr>
        <p:spPr>
          <a:xfrm>
            <a:off x="10710275" y="6155548"/>
            <a:ext cx="21422456" cy="23781877"/>
          </a:xfrm>
          <a:prstGeom prst="roundRect">
            <a:avLst>
              <a:gd name="adj" fmla="val 193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kern="1200"/>
            </a:defPPr>
          </a:lstStyle>
          <a:p>
            <a:pPr algn="ctr"/>
            <a:r>
              <a:rPr lang="en-US" sz="8827" b="1" dirty="0"/>
              <a:t>f</a:t>
            </a:r>
          </a:p>
        </p:txBody>
      </p:sp>
      <p:pic>
        <p:nvPicPr>
          <p:cNvPr id="4" name="Picture 3" descr="White text on a black background&#10;&#10;Description automatically generated">
            <a:extLst>
              <a:ext uri="{FF2B5EF4-FFF2-40B4-BE49-F238E27FC236}">
                <a16:creationId xmlns:a16="http://schemas.microsoft.com/office/drawing/2014/main" id="{3C8611ED-7CDE-587C-58FB-4F81F120A36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3915424" y="-511035"/>
            <a:ext cx="9345208" cy="3848027"/>
          </a:xfrm>
          <a:prstGeom prst="rect">
            <a:avLst/>
          </a:prstGeom>
        </p:spPr>
      </p:pic>
      <p:sp>
        <p:nvSpPr>
          <p:cNvPr id="5" name="Rectangle: Rounded Corners 42">
            <a:extLst>
              <a:ext uri="{FF2B5EF4-FFF2-40B4-BE49-F238E27FC236}">
                <a16:creationId xmlns:a16="http://schemas.microsoft.com/office/drawing/2014/main" id="{6C5954A3-E11E-4D51-FB42-15972244EE24}"/>
              </a:ext>
            </a:extLst>
          </p:cNvPr>
          <p:cNvSpPr/>
          <p:nvPr/>
        </p:nvSpPr>
        <p:spPr>
          <a:xfrm>
            <a:off x="421520" y="15121292"/>
            <a:ext cx="9887111" cy="2250285"/>
          </a:xfrm>
          <a:prstGeom prst="roundRect">
            <a:avLst>
              <a:gd name="adj" fmla="val 200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kern="1200"/>
            </a:defPPr>
          </a:lstStyle>
          <a:p>
            <a:pPr algn="ctr"/>
            <a:endParaRPr lang="en-US" sz="8827"/>
          </a:p>
        </p:txBody>
      </p:sp>
      <p:sp>
        <p:nvSpPr>
          <p:cNvPr id="6" name="TextBox 5">
            <a:extLst>
              <a:ext uri="{FF2B5EF4-FFF2-40B4-BE49-F238E27FC236}">
                <a16:creationId xmlns:a16="http://schemas.microsoft.com/office/drawing/2014/main" id="{AFC344F2-1B83-8D37-ED75-EE0CE68F06D9}"/>
              </a:ext>
            </a:extLst>
          </p:cNvPr>
          <p:cNvSpPr txBox="1"/>
          <p:nvPr/>
        </p:nvSpPr>
        <p:spPr>
          <a:xfrm>
            <a:off x="824705" y="15764017"/>
            <a:ext cx="9461658" cy="1384995"/>
          </a:xfrm>
          <a:prstGeom prst="rect">
            <a:avLst/>
          </a:prstGeom>
          <a:noFill/>
        </p:spPr>
        <p:txBody>
          <a:bodyPr wrap="square" rtlCol="0">
            <a:spAutoFit/>
          </a:bodyPr>
          <a:lstStyle>
            <a:defPPr>
              <a:defRPr kern="1200"/>
            </a:defPPr>
          </a:lstStyle>
          <a:p>
            <a:pPr marL="420416" indent="-420416">
              <a:buAutoNum type="arabicPeriod"/>
            </a:pPr>
            <a:r>
              <a:rPr lang="en-US" sz="2800" dirty="0">
                <a:solidFill>
                  <a:schemeClr val="tx1">
                    <a:lumMod val="65000"/>
                    <a:lumOff val="35000"/>
                  </a:schemeClr>
                </a:solidFill>
                <a:latin typeface="Domine" panose="02040503040403060204" pitchFamily="18" charset="0"/>
                <a:ea typeface="Open Sans" panose="020B0606030504020204" pitchFamily="34" charset="0"/>
                <a:cs typeface="Open Sans" panose="020B0606030504020204" pitchFamily="34" charset="0"/>
              </a:rPr>
              <a:t>Curate a reward composite scale &amp; subscales from the IBQ-R</a:t>
            </a:r>
          </a:p>
          <a:p>
            <a:pPr marL="420416" indent="-420416">
              <a:buAutoNum type="arabicPeriod"/>
            </a:pPr>
            <a:r>
              <a:rPr lang="en-US" sz="2800" dirty="0">
                <a:solidFill>
                  <a:schemeClr val="tx1">
                    <a:lumMod val="65000"/>
                    <a:lumOff val="35000"/>
                  </a:schemeClr>
                </a:solidFill>
                <a:latin typeface="Domine" panose="02040503040403060204" pitchFamily="18" charset="0"/>
                <a:ea typeface="Open Sans" panose="020B0606030504020204" pitchFamily="34" charset="0"/>
                <a:cs typeface="Open Sans" panose="020B0606030504020204" pitchFamily="34" charset="0"/>
              </a:rPr>
              <a:t>Compare differences in reward composite scores between infants who do and do not develop ASD</a:t>
            </a:r>
          </a:p>
        </p:txBody>
      </p:sp>
      <p:sp>
        <p:nvSpPr>
          <p:cNvPr id="7" name="TextBox 6">
            <a:extLst>
              <a:ext uri="{FF2B5EF4-FFF2-40B4-BE49-F238E27FC236}">
                <a16:creationId xmlns:a16="http://schemas.microsoft.com/office/drawing/2014/main" id="{E5AFB051-D4B8-2214-11C3-70AB0F62C2A1}"/>
              </a:ext>
            </a:extLst>
          </p:cNvPr>
          <p:cNvSpPr txBox="1"/>
          <p:nvPr/>
        </p:nvSpPr>
        <p:spPr>
          <a:xfrm>
            <a:off x="507187" y="15154417"/>
            <a:ext cx="8407576" cy="646331"/>
          </a:xfrm>
          <a:prstGeom prst="rect">
            <a:avLst/>
          </a:prstGeom>
          <a:noFill/>
        </p:spPr>
        <p:txBody>
          <a:bodyPr wrap="square" rtlCol="0">
            <a:spAutoFit/>
          </a:bodyPr>
          <a:lstStyle>
            <a:defPPr>
              <a:defRPr kern="1200"/>
            </a:defPPr>
          </a:lstStyle>
          <a:p>
            <a:r>
              <a:rPr lang="en-US" sz="3600" b="1" dirty="0">
                <a:solidFill>
                  <a:schemeClr val="tx1">
                    <a:lumMod val="75000"/>
                    <a:lumOff val="25000"/>
                  </a:schemeClr>
                </a:solidFill>
                <a:latin typeface="Montserrat Extra Bold" panose="00000900000000000000" pitchFamily="50" charset="0"/>
              </a:rPr>
              <a:t>Objectives</a:t>
            </a:r>
          </a:p>
        </p:txBody>
      </p:sp>
      <p:sp>
        <p:nvSpPr>
          <p:cNvPr id="8" name="TextBox 7">
            <a:extLst>
              <a:ext uri="{FF2B5EF4-FFF2-40B4-BE49-F238E27FC236}">
                <a16:creationId xmlns:a16="http://schemas.microsoft.com/office/drawing/2014/main" id="{5B29CB18-AA4F-BCB7-99F3-7118E2A3E580}"/>
              </a:ext>
            </a:extLst>
          </p:cNvPr>
          <p:cNvSpPr txBox="1"/>
          <p:nvPr/>
        </p:nvSpPr>
        <p:spPr>
          <a:xfrm>
            <a:off x="39374040" y="29721436"/>
            <a:ext cx="3176115" cy="431978"/>
          </a:xfrm>
          <a:prstGeom prst="rect">
            <a:avLst/>
          </a:prstGeom>
          <a:noFill/>
        </p:spPr>
        <p:txBody>
          <a:bodyPr wrap="square" rtlCol="0">
            <a:spAutoFit/>
          </a:bodyPr>
          <a:lstStyle>
            <a:defPPr>
              <a:defRPr kern="1200"/>
            </a:defPPr>
          </a:lstStyle>
          <a:p>
            <a:r>
              <a:rPr lang="en-US" sz="2207" dirty="0">
                <a:solidFill>
                  <a:schemeClr val="bg1"/>
                </a:solidFill>
                <a:latin typeface="Domine" panose="02040503040403060204" pitchFamily="18" charset="0"/>
                <a:ea typeface="Open Sans" panose="020B0606030504020204" pitchFamily="34" charset="0"/>
                <a:cs typeface="Open Sans" panose="020B0606030504020204" pitchFamily="34" charset="0"/>
              </a:rPr>
              <a:t>Contact: ykuo3@nd.edu</a:t>
            </a:r>
          </a:p>
        </p:txBody>
      </p:sp>
      <p:pic>
        <p:nvPicPr>
          <p:cNvPr id="3" name="Picture 2" descr="A rainbow and brain with white text&#10;&#10;Description automatically generated">
            <a:extLst>
              <a:ext uri="{FF2B5EF4-FFF2-40B4-BE49-F238E27FC236}">
                <a16:creationId xmlns:a16="http://schemas.microsoft.com/office/drawing/2014/main" id="{DDA97517-C5D0-C0C8-768F-388A0FF1524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7324894" y="2203538"/>
            <a:ext cx="4955299" cy="3097062"/>
          </a:xfrm>
          <a:prstGeom prst="rect">
            <a:avLst/>
          </a:prstGeom>
        </p:spPr>
      </p:pic>
      <p:sp>
        <p:nvSpPr>
          <p:cNvPr id="49" name="TextBox 48">
            <a:extLst>
              <a:ext uri="{FF2B5EF4-FFF2-40B4-BE49-F238E27FC236}">
                <a16:creationId xmlns:a16="http://schemas.microsoft.com/office/drawing/2014/main" id="{0CD83249-D368-14EA-28DD-5BD2A8C3C3B5}"/>
              </a:ext>
            </a:extLst>
          </p:cNvPr>
          <p:cNvSpPr txBox="1"/>
          <p:nvPr/>
        </p:nvSpPr>
        <p:spPr>
          <a:xfrm>
            <a:off x="468032" y="18256925"/>
            <a:ext cx="4362035" cy="461665"/>
          </a:xfrm>
          <a:prstGeom prst="rect">
            <a:avLst/>
          </a:prstGeom>
          <a:noFill/>
        </p:spPr>
        <p:txBody>
          <a:bodyPr wrap="square" rtlCol="0">
            <a:spAutoFit/>
          </a:bodyPr>
          <a:lstStyle/>
          <a:p>
            <a:r>
              <a:rPr lang="en-US" sz="2400" b="1" dirty="0">
                <a:latin typeface="+mn-lt"/>
              </a:rPr>
              <a:t>Table 1. </a:t>
            </a:r>
            <a:r>
              <a:rPr lang="en-US" sz="2400" dirty="0">
                <a:latin typeface="+mn-lt"/>
              </a:rPr>
              <a:t>Participants (N (% male))</a:t>
            </a:r>
          </a:p>
        </p:txBody>
      </p:sp>
      <p:graphicFrame>
        <p:nvGraphicFramePr>
          <p:cNvPr id="55" name="Table 54">
            <a:extLst>
              <a:ext uri="{FF2B5EF4-FFF2-40B4-BE49-F238E27FC236}">
                <a16:creationId xmlns:a16="http://schemas.microsoft.com/office/drawing/2014/main" id="{3FAEDC1B-978E-6897-91B5-D7A843AF4D48}"/>
              </a:ext>
            </a:extLst>
          </p:cNvPr>
          <p:cNvGraphicFramePr>
            <a:graphicFrameLocks noGrp="1"/>
          </p:cNvGraphicFramePr>
          <p:nvPr>
            <p:extLst>
              <p:ext uri="{D42A27DB-BD31-4B8C-83A1-F6EECF244321}">
                <p14:modId xmlns:p14="http://schemas.microsoft.com/office/powerpoint/2010/main" val="1984654879"/>
              </p:ext>
            </p:extLst>
          </p:nvPr>
        </p:nvGraphicFramePr>
        <p:xfrm>
          <a:off x="10922324" y="17928212"/>
          <a:ext cx="18438640" cy="2229621"/>
        </p:xfrm>
        <a:graphic>
          <a:graphicData uri="http://schemas.openxmlformats.org/drawingml/2006/table">
            <a:tbl>
              <a:tblPr/>
              <a:tblGrid>
                <a:gridCol w="984873">
                  <a:extLst>
                    <a:ext uri="{9D8B030D-6E8A-4147-A177-3AD203B41FA5}">
                      <a16:colId xmlns:a16="http://schemas.microsoft.com/office/drawing/2014/main" val="2171916512"/>
                    </a:ext>
                  </a:extLst>
                </a:gridCol>
                <a:gridCol w="11173012">
                  <a:extLst>
                    <a:ext uri="{9D8B030D-6E8A-4147-A177-3AD203B41FA5}">
                      <a16:colId xmlns:a16="http://schemas.microsoft.com/office/drawing/2014/main" val="3587433668"/>
                    </a:ext>
                  </a:extLst>
                </a:gridCol>
                <a:gridCol w="2133600">
                  <a:extLst>
                    <a:ext uri="{9D8B030D-6E8A-4147-A177-3AD203B41FA5}">
                      <a16:colId xmlns:a16="http://schemas.microsoft.com/office/drawing/2014/main" val="688474991"/>
                    </a:ext>
                  </a:extLst>
                </a:gridCol>
                <a:gridCol w="2394555">
                  <a:extLst>
                    <a:ext uri="{9D8B030D-6E8A-4147-A177-3AD203B41FA5}">
                      <a16:colId xmlns:a16="http://schemas.microsoft.com/office/drawing/2014/main" val="2083647129"/>
                    </a:ext>
                  </a:extLst>
                </a:gridCol>
                <a:gridCol w="1752600">
                  <a:extLst>
                    <a:ext uri="{9D8B030D-6E8A-4147-A177-3AD203B41FA5}">
                      <a16:colId xmlns:a16="http://schemas.microsoft.com/office/drawing/2014/main" val="4239159304"/>
                    </a:ext>
                  </a:extLst>
                </a:gridCol>
              </a:tblGrid>
              <a:tr h="251355">
                <a:tc>
                  <a:txBody>
                    <a:bodyPr/>
                    <a:lstStyle/>
                    <a:p>
                      <a:pPr algn="ctr" rtl="0" fontAlgn="b"/>
                      <a:r>
                        <a:rPr lang="en-US" sz="2800" b="1" dirty="0">
                          <a:effectLst/>
                        </a:rPr>
                        <a:t>Item</a:t>
                      </a:r>
                    </a:p>
                  </a:txBody>
                  <a:tcPr marL="6202" marR="6202" marT="4135" marB="413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9DAF8"/>
                    </a:solidFill>
                  </a:tcPr>
                </a:tc>
                <a:tc>
                  <a:txBody>
                    <a:bodyPr/>
                    <a:lstStyle/>
                    <a:p>
                      <a:pPr algn="ctr" rtl="0" fontAlgn="b"/>
                      <a:endParaRPr lang="en-US" sz="2800" dirty="0">
                        <a:effectLst/>
                      </a:endParaRPr>
                    </a:p>
                  </a:txBody>
                  <a:tcPr marL="6202" marR="6202" marT="4135" marB="413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9DAF8"/>
                    </a:solidFill>
                  </a:tcPr>
                </a:tc>
                <a:tc>
                  <a:txBody>
                    <a:bodyPr/>
                    <a:lstStyle/>
                    <a:p>
                      <a:pPr algn="ctr" rtl="0" fontAlgn="b"/>
                      <a:r>
                        <a:rPr lang="en-US" sz="2800" b="1" dirty="0">
                          <a:effectLst/>
                        </a:rPr>
                        <a:t>Effort and Anticipation</a:t>
                      </a:r>
                    </a:p>
                  </a:txBody>
                  <a:tcPr marL="6202" marR="6202" marT="4135" marB="413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9DAF8"/>
                    </a:solidFill>
                  </a:tcPr>
                </a:tc>
                <a:tc>
                  <a:txBody>
                    <a:bodyPr/>
                    <a:lstStyle/>
                    <a:p>
                      <a:pPr algn="ctr" rtl="0" fontAlgn="b"/>
                      <a:r>
                        <a:rPr lang="en-US" sz="2800" b="1" dirty="0">
                          <a:effectLst/>
                        </a:rPr>
                        <a:t>Smile/Laugh Response</a:t>
                      </a:r>
                    </a:p>
                  </a:txBody>
                  <a:tcPr marL="6202" marR="6202" marT="4135" marB="413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9DAF8"/>
                    </a:solidFill>
                  </a:tcPr>
                </a:tc>
                <a:tc>
                  <a:txBody>
                    <a:bodyPr/>
                    <a:lstStyle/>
                    <a:p>
                      <a:pPr algn="ctr" rtl="0" fontAlgn="b"/>
                      <a:r>
                        <a:rPr lang="en-US" sz="2800" b="1" dirty="0">
                          <a:effectLst/>
                        </a:rPr>
                        <a:t>Vocal Response</a:t>
                      </a:r>
                    </a:p>
                  </a:txBody>
                  <a:tcPr marL="6202" marR="6202" marT="4135" marB="413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9DAF8"/>
                    </a:solidFill>
                  </a:tcPr>
                </a:tc>
                <a:extLst>
                  <a:ext uri="{0D108BD9-81ED-4DB2-BD59-A6C34878D82A}">
                    <a16:rowId xmlns:a16="http://schemas.microsoft.com/office/drawing/2014/main" val="1625546501"/>
                  </a:ext>
                </a:extLst>
              </a:tr>
              <a:tr h="425108">
                <a:tc>
                  <a:txBody>
                    <a:bodyPr/>
                    <a:lstStyle/>
                    <a:p>
                      <a:pPr algn="ctr" rtl="0" fontAlgn="b"/>
                      <a:r>
                        <a:rPr lang="en-US" sz="2800" dirty="0">
                          <a:effectLst/>
                        </a:rPr>
                        <a:t>1</a:t>
                      </a:r>
                    </a:p>
                  </a:txBody>
                  <a:tcPr marL="6202" marR="6202" marT="4135" marB="413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0" fontAlgn="b"/>
                      <a:r>
                        <a:rPr lang="en-US" sz="2800" dirty="0">
                          <a:effectLst/>
                        </a:rPr>
                        <a:t>How often does your baby show a strong desire for something s/he wanted?</a:t>
                      </a:r>
                    </a:p>
                  </a:txBody>
                  <a:tcPr marL="6202" marR="6202" marT="4135" marB="413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
                      <a:r>
                        <a:rPr lang="en-US" sz="2800" dirty="0">
                          <a:effectLst/>
                        </a:rPr>
                        <a:t>x</a:t>
                      </a:r>
                    </a:p>
                  </a:txBody>
                  <a:tcPr marL="6202" marR="6202" marT="4135" marB="413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
                      <a:endParaRPr lang="en-US" sz="2800" dirty="0">
                        <a:effectLst/>
                      </a:endParaRPr>
                    </a:p>
                  </a:txBody>
                  <a:tcPr marL="6202" marR="6202" marT="4135" marB="413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
                      <a:endParaRPr lang="en-US" sz="2800" dirty="0">
                        <a:effectLst/>
                      </a:endParaRPr>
                    </a:p>
                  </a:txBody>
                  <a:tcPr marL="6202" marR="6202" marT="4135" marB="413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23006404"/>
                  </a:ext>
                </a:extLst>
              </a:tr>
              <a:tr h="251355">
                <a:tc>
                  <a:txBody>
                    <a:bodyPr/>
                    <a:lstStyle/>
                    <a:p>
                      <a:pPr algn="ctr" rtl="0" fontAlgn="b"/>
                      <a:r>
                        <a:rPr lang="en-US" sz="2800" dirty="0">
                          <a:effectLst/>
                        </a:rPr>
                        <a:t>47</a:t>
                      </a:r>
                    </a:p>
                  </a:txBody>
                  <a:tcPr marL="6202" marR="6202" marT="4135" marB="413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0" fontAlgn="b"/>
                      <a:r>
                        <a:rPr lang="en-US" sz="2800" dirty="0">
                          <a:effectLst/>
                        </a:rPr>
                        <a:t>During a peekaboo game, how often did the baby laugh?</a:t>
                      </a:r>
                    </a:p>
                  </a:txBody>
                  <a:tcPr marL="6202" marR="6202" marT="4135" marB="413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
                      <a:endParaRPr lang="en-US" sz="2800" dirty="0">
                        <a:effectLst/>
                      </a:endParaRPr>
                    </a:p>
                  </a:txBody>
                  <a:tcPr marL="6202" marR="6202" marT="4135" marB="413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
                      <a:r>
                        <a:rPr lang="en-US" sz="2800" dirty="0">
                          <a:effectLst/>
                        </a:rPr>
                        <a:t>x</a:t>
                      </a:r>
                    </a:p>
                  </a:txBody>
                  <a:tcPr marL="6202" marR="6202" marT="4135" marB="413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
                      <a:endParaRPr lang="en-US" sz="2800" dirty="0">
                        <a:effectLst/>
                      </a:endParaRPr>
                    </a:p>
                  </a:txBody>
                  <a:tcPr marL="6202" marR="6202" marT="4135" marB="413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6369316"/>
                  </a:ext>
                </a:extLst>
              </a:tr>
              <a:tr h="497931">
                <a:tc>
                  <a:txBody>
                    <a:bodyPr/>
                    <a:lstStyle/>
                    <a:p>
                      <a:pPr algn="ctr" rtl="0" fontAlgn="b"/>
                      <a:r>
                        <a:rPr lang="en-US" sz="2800" dirty="0">
                          <a:effectLst/>
                        </a:rPr>
                        <a:t>26</a:t>
                      </a:r>
                    </a:p>
                  </a:txBody>
                  <a:tcPr marL="6202" marR="6202" marT="4135" marB="413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0" fontAlgn="b"/>
                      <a:r>
                        <a:rPr lang="en-US" sz="2800" dirty="0">
                          <a:effectLst/>
                        </a:rPr>
                        <a:t>How often did your baby squeal or shout when excited?</a:t>
                      </a:r>
                    </a:p>
                  </a:txBody>
                  <a:tcPr marL="0" marR="0" marT="4135" marB="413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
                      <a:endParaRPr lang="en-US" sz="2800" dirty="0">
                        <a:effectLst/>
                      </a:endParaRPr>
                    </a:p>
                  </a:txBody>
                  <a:tcPr marL="6202" marR="6202" marT="4135" marB="413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
                      <a:endParaRPr lang="en-US" sz="2800" dirty="0">
                        <a:effectLst/>
                      </a:endParaRPr>
                    </a:p>
                  </a:txBody>
                  <a:tcPr marL="6202" marR="6202" marT="4135" marB="413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
                      <a:r>
                        <a:rPr lang="en-US" sz="2800" dirty="0">
                          <a:effectLst/>
                        </a:rPr>
                        <a:t>x</a:t>
                      </a:r>
                    </a:p>
                  </a:txBody>
                  <a:tcPr marL="6202" marR="6202" marT="4135" marB="413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47619031"/>
                  </a:ext>
                </a:extLst>
              </a:tr>
            </a:tbl>
          </a:graphicData>
        </a:graphic>
      </p:graphicFrame>
      <p:sp>
        <p:nvSpPr>
          <p:cNvPr id="65" name="TextBox 64">
            <a:extLst>
              <a:ext uri="{FF2B5EF4-FFF2-40B4-BE49-F238E27FC236}">
                <a16:creationId xmlns:a16="http://schemas.microsoft.com/office/drawing/2014/main" id="{B3C8CB84-E3A3-88B4-9DD0-D75FE80373B9}"/>
              </a:ext>
            </a:extLst>
          </p:cNvPr>
          <p:cNvSpPr txBox="1"/>
          <p:nvPr/>
        </p:nvSpPr>
        <p:spPr>
          <a:xfrm>
            <a:off x="10842872" y="17343437"/>
            <a:ext cx="19088647" cy="584775"/>
          </a:xfrm>
          <a:prstGeom prst="rect">
            <a:avLst/>
          </a:prstGeom>
          <a:noFill/>
        </p:spPr>
        <p:txBody>
          <a:bodyPr wrap="square" rtlCol="0">
            <a:spAutoFit/>
          </a:bodyPr>
          <a:lstStyle/>
          <a:p>
            <a:r>
              <a:rPr lang="en-US" sz="3200" b="1" dirty="0">
                <a:latin typeface="+mn-lt"/>
              </a:rPr>
              <a:t>Table 3. </a:t>
            </a:r>
            <a:r>
              <a:rPr lang="en-US" sz="3200" dirty="0"/>
              <a:t>Sample </a:t>
            </a:r>
            <a:r>
              <a:rPr lang="en-US" sz="3200" dirty="0">
                <a:latin typeface="+mn-lt"/>
              </a:rPr>
              <a:t>IBQ-R-SF questions and </a:t>
            </a:r>
            <a:r>
              <a:rPr lang="en-US" sz="3200" dirty="0"/>
              <a:t>corresponding reward processing 2</a:t>
            </a:r>
            <a:r>
              <a:rPr lang="en-US" sz="3200" baseline="30000" dirty="0"/>
              <a:t>nd</a:t>
            </a:r>
            <a:r>
              <a:rPr lang="en-US" sz="3200" dirty="0"/>
              <a:t> order factor</a:t>
            </a:r>
            <a:endParaRPr lang="en-US" sz="3200" dirty="0">
              <a:latin typeface="+mn-lt"/>
            </a:endParaRPr>
          </a:p>
        </p:txBody>
      </p:sp>
      <p:sp>
        <p:nvSpPr>
          <p:cNvPr id="70" name="Rectangle: Rounded Corners 44">
            <a:extLst>
              <a:ext uri="{FF2B5EF4-FFF2-40B4-BE49-F238E27FC236}">
                <a16:creationId xmlns:a16="http://schemas.microsoft.com/office/drawing/2014/main" id="{4EC08B47-086E-7A24-E9BE-2BA7AD4BA0CB}"/>
              </a:ext>
            </a:extLst>
          </p:cNvPr>
          <p:cNvSpPr/>
          <p:nvPr/>
        </p:nvSpPr>
        <p:spPr>
          <a:xfrm>
            <a:off x="32548818" y="16686947"/>
            <a:ext cx="9846783" cy="6404885"/>
          </a:xfrm>
          <a:prstGeom prst="roundRect">
            <a:avLst>
              <a:gd name="adj" fmla="val 159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kern="1200"/>
            </a:defPPr>
          </a:lstStyle>
          <a:p>
            <a:pPr algn="ctr"/>
            <a:endParaRPr lang="en-US" sz="8827" dirty="0"/>
          </a:p>
        </p:txBody>
      </p:sp>
      <p:sp>
        <p:nvSpPr>
          <p:cNvPr id="76" name="TextBox 75">
            <a:extLst>
              <a:ext uri="{FF2B5EF4-FFF2-40B4-BE49-F238E27FC236}">
                <a16:creationId xmlns:a16="http://schemas.microsoft.com/office/drawing/2014/main" id="{8A248302-2041-7AB6-EB0E-2DB928AEAC84}"/>
              </a:ext>
            </a:extLst>
          </p:cNvPr>
          <p:cNvSpPr txBox="1"/>
          <p:nvPr/>
        </p:nvSpPr>
        <p:spPr>
          <a:xfrm>
            <a:off x="32624186" y="16863880"/>
            <a:ext cx="8951621" cy="646331"/>
          </a:xfrm>
          <a:prstGeom prst="rect">
            <a:avLst/>
          </a:prstGeom>
          <a:noFill/>
        </p:spPr>
        <p:txBody>
          <a:bodyPr wrap="square" rtlCol="0">
            <a:spAutoFit/>
          </a:bodyPr>
          <a:lstStyle>
            <a:defPPr>
              <a:defRPr kern="1200"/>
            </a:defPPr>
          </a:lstStyle>
          <a:p>
            <a:r>
              <a:rPr lang="en-US" sz="3600" b="1" dirty="0">
                <a:solidFill>
                  <a:schemeClr val="tx1">
                    <a:lumMod val="75000"/>
                    <a:lumOff val="25000"/>
                  </a:schemeClr>
                </a:solidFill>
                <a:latin typeface="Montserrat Extra Bold" panose="00000900000000000000" pitchFamily="50" charset="0"/>
              </a:rPr>
              <a:t>Future Directions</a:t>
            </a:r>
          </a:p>
        </p:txBody>
      </p:sp>
      <p:sp>
        <p:nvSpPr>
          <p:cNvPr id="95" name="TextBox 94">
            <a:extLst>
              <a:ext uri="{FF2B5EF4-FFF2-40B4-BE49-F238E27FC236}">
                <a16:creationId xmlns:a16="http://schemas.microsoft.com/office/drawing/2014/main" id="{360F946D-9325-9339-FAD7-48048FB481CD}"/>
              </a:ext>
            </a:extLst>
          </p:cNvPr>
          <p:cNvSpPr txBox="1"/>
          <p:nvPr/>
        </p:nvSpPr>
        <p:spPr>
          <a:xfrm>
            <a:off x="32700659" y="17574133"/>
            <a:ext cx="8951621" cy="4832092"/>
          </a:xfrm>
          <a:prstGeom prst="rect">
            <a:avLst/>
          </a:prstGeom>
          <a:noFill/>
        </p:spPr>
        <p:txBody>
          <a:bodyPr wrap="square" rtlCol="0">
            <a:spAutoFit/>
          </a:bodyPr>
          <a:lstStyle>
            <a:defPPr>
              <a:defRPr kern="1200"/>
            </a:defPPr>
          </a:lstStyle>
          <a:p>
            <a:pPr marL="315312" indent="-315312">
              <a:buFont typeface="Arial" panose="020B0604020202020204" pitchFamily="34" charset="0"/>
              <a:buChar char="•"/>
            </a:pPr>
            <a:r>
              <a:rPr lang="en-US" sz="2800" dirty="0">
                <a:solidFill>
                  <a:schemeClr val="tx1">
                    <a:lumMod val="65000"/>
                    <a:lumOff val="35000"/>
                  </a:schemeClr>
                </a:solidFill>
                <a:latin typeface="Domine" panose="02040503040403060204" pitchFamily="18" charset="0"/>
                <a:cs typeface="Open Sans" panose="020B0606030504020204" pitchFamily="34" charset="0"/>
              </a:rPr>
              <a:t>Create different composite scale of items identified by machine learning to distinguish between ASD and TDC samples</a:t>
            </a:r>
          </a:p>
          <a:p>
            <a:pPr marL="315312" indent="-315312">
              <a:buFont typeface="Arial" panose="020B0604020202020204" pitchFamily="34" charset="0"/>
              <a:buChar char="•"/>
            </a:pPr>
            <a:r>
              <a:rPr lang="en-US" sz="2800" dirty="0">
                <a:solidFill>
                  <a:schemeClr val="tx1">
                    <a:lumMod val="65000"/>
                    <a:lumOff val="35000"/>
                  </a:schemeClr>
                </a:solidFill>
                <a:latin typeface="Domine" panose="02040503040403060204" pitchFamily="18" charset="0"/>
                <a:cs typeface="Open Sans" panose="020B0606030504020204" pitchFamily="34" charset="0"/>
              </a:rPr>
              <a:t>Assess concurrent, discriminant, and predictive validity of reward composite scale by examining correlations with existing measures that may tap into reward processing (e.g. Lab-TAB)</a:t>
            </a:r>
          </a:p>
          <a:p>
            <a:pPr marL="315312" indent="-315312">
              <a:buFont typeface="Arial" panose="020B0604020202020204" pitchFamily="34" charset="0"/>
              <a:buChar char="•"/>
            </a:pPr>
            <a:r>
              <a:rPr lang="en-US" sz="2800" dirty="0">
                <a:solidFill>
                  <a:schemeClr val="tx1">
                    <a:lumMod val="65000"/>
                    <a:lumOff val="35000"/>
                  </a:schemeClr>
                </a:solidFill>
                <a:latin typeface="Domine" panose="02040503040403060204" pitchFamily="18" charset="0"/>
                <a:cs typeface="Open Sans" panose="020B0606030504020204" pitchFamily="34" charset="0"/>
              </a:rPr>
              <a:t>Explore long-term trajectory of infant reward processing</a:t>
            </a:r>
            <a:endParaRPr lang="en-US" sz="2800" strike="sngStrike" dirty="0">
              <a:solidFill>
                <a:schemeClr val="tx1">
                  <a:lumMod val="65000"/>
                  <a:lumOff val="35000"/>
                </a:schemeClr>
              </a:solidFill>
              <a:latin typeface="Domine" panose="02040503040403060204" pitchFamily="18" charset="0"/>
              <a:cs typeface="Open Sans" panose="020B0606030504020204" pitchFamily="34" charset="0"/>
            </a:endParaRPr>
          </a:p>
          <a:p>
            <a:pPr marL="315312" indent="-315312">
              <a:buFont typeface="Arial" panose="020B0604020202020204" pitchFamily="34" charset="0"/>
              <a:buChar char="•"/>
            </a:pPr>
            <a:r>
              <a:rPr lang="en-US" sz="2800" dirty="0">
                <a:solidFill>
                  <a:schemeClr val="tx1">
                    <a:lumMod val="65000"/>
                    <a:lumOff val="35000"/>
                  </a:schemeClr>
                </a:solidFill>
                <a:latin typeface="Domine" panose="02040503040403060204" pitchFamily="18" charset="0"/>
                <a:cs typeface="Open Sans" panose="020B0606030504020204" pitchFamily="34" charset="0"/>
              </a:rPr>
              <a:t>Investigate how cultural, socioeconomic, and contextual factors may influence reward processing development to enrich validity of measures across different populations</a:t>
            </a:r>
          </a:p>
        </p:txBody>
      </p:sp>
      <p:graphicFrame>
        <p:nvGraphicFramePr>
          <p:cNvPr id="15" name="Table 14">
            <a:extLst>
              <a:ext uri="{FF2B5EF4-FFF2-40B4-BE49-F238E27FC236}">
                <a16:creationId xmlns:a16="http://schemas.microsoft.com/office/drawing/2014/main" id="{D0B1A00A-D536-EE95-571D-6B71008F41DC}"/>
              </a:ext>
            </a:extLst>
          </p:cNvPr>
          <p:cNvGraphicFramePr>
            <a:graphicFrameLocks noGrp="1"/>
          </p:cNvGraphicFramePr>
          <p:nvPr>
            <p:extLst>
              <p:ext uri="{D42A27DB-BD31-4B8C-83A1-F6EECF244321}">
                <p14:modId xmlns:p14="http://schemas.microsoft.com/office/powerpoint/2010/main" val="4286196218"/>
              </p:ext>
            </p:extLst>
          </p:nvPr>
        </p:nvGraphicFramePr>
        <p:xfrm>
          <a:off x="543542" y="18718590"/>
          <a:ext cx="9630706" cy="3446288"/>
        </p:xfrm>
        <a:graphic>
          <a:graphicData uri="http://schemas.openxmlformats.org/drawingml/2006/table">
            <a:tbl>
              <a:tblPr firstRow="1" bandRow="1">
                <a:tableStyleId>{5C22544A-7EE6-4342-B048-85BDC9FD1C3A}</a:tableStyleId>
              </a:tblPr>
              <a:tblGrid>
                <a:gridCol w="1057029">
                  <a:extLst>
                    <a:ext uri="{9D8B030D-6E8A-4147-A177-3AD203B41FA5}">
                      <a16:colId xmlns:a16="http://schemas.microsoft.com/office/drawing/2014/main" val="4263663483"/>
                    </a:ext>
                  </a:extLst>
                </a:gridCol>
                <a:gridCol w="822135">
                  <a:extLst>
                    <a:ext uri="{9D8B030D-6E8A-4147-A177-3AD203B41FA5}">
                      <a16:colId xmlns:a16="http://schemas.microsoft.com/office/drawing/2014/main" val="1016075581"/>
                    </a:ext>
                  </a:extLst>
                </a:gridCol>
                <a:gridCol w="1996609">
                  <a:extLst>
                    <a:ext uri="{9D8B030D-6E8A-4147-A177-3AD203B41FA5}">
                      <a16:colId xmlns:a16="http://schemas.microsoft.com/office/drawing/2014/main" val="2483645346"/>
                    </a:ext>
                  </a:extLst>
                </a:gridCol>
                <a:gridCol w="1879162">
                  <a:extLst>
                    <a:ext uri="{9D8B030D-6E8A-4147-A177-3AD203B41FA5}">
                      <a16:colId xmlns:a16="http://schemas.microsoft.com/office/drawing/2014/main" val="600018213"/>
                    </a:ext>
                  </a:extLst>
                </a:gridCol>
                <a:gridCol w="1879162">
                  <a:extLst>
                    <a:ext uri="{9D8B030D-6E8A-4147-A177-3AD203B41FA5}">
                      <a16:colId xmlns:a16="http://schemas.microsoft.com/office/drawing/2014/main" val="563076165"/>
                    </a:ext>
                  </a:extLst>
                </a:gridCol>
                <a:gridCol w="1996609">
                  <a:extLst>
                    <a:ext uri="{9D8B030D-6E8A-4147-A177-3AD203B41FA5}">
                      <a16:colId xmlns:a16="http://schemas.microsoft.com/office/drawing/2014/main" val="3861997215"/>
                    </a:ext>
                  </a:extLst>
                </a:gridCol>
              </a:tblGrid>
              <a:tr h="300308">
                <a:tc>
                  <a:txBody>
                    <a:bodyPr/>
                    <a:lstStyle/>
                    <a:p>
                      <a:pPr algn="ctr"/>
                      <a:r>
                        <a:rPr lang="en-US" sz="2000" dirty="0"/>
                        <a:t>Study</a:t>
                      </a:r>
                    </a:p>
                  </a:txBody>
                  <a:tcPr marL="84076" marR="84076" marT="42038" marB="42038"/>
                </a:tc>
                <a:tc>
                  <a:txBody>
                    <a:bodyPr/>
                    <a:lstStyle/>
                    <a:p>
                      <a:pPr algn="ctr"/>
                      <a:r>
                        <a:rPr lang="en-US" sz="2000" dirty="0"/>
                        <a:t>Age</a:t>
                      </a:r>
                    </a:p>
                  </a:txBody>
                  <a:tcPr marL="84076" marR="84076" marT="42038" marB="42038"/>
                </a:tc>
                <a:tc>
                  <a:txBody>
                    <a:bodyPr/>
                    <a:lstStyle/>
                    <a:p>
                      <a:pPr algn="ctr"/>
                      <a:r>
                        <a:rPr lang="en-US" sz="2000" dirty="0"/>
                        <a:t>TD</a:t>
                      </a:r>
                    </a:p>
                  </a:txBody>
                  <a:tcPr/>
                </a:tc>
                <a:tc>
                  <a:txBody>
                    <a:bodyPr/>
                    <a:lstStyle/>
                    <a:p>
                      <a:pPr algn="ctr"/>
                      <a:r>
                        <a:rPr lang="en-US" sz="2000" dirty="0"/>
                        <a:t>ASD</a:t>
                      </a:r>
                    </a:p>
                  </a:txBody>
                  <a:tcPr/>
                </a:tc>
                <a:tc>
                  <a:txBody>
                    <a:bodyPr/>
                    <a:lstStyle/>
                    <a:p>
                      <a:pPr algn="ctr"/>
                      <a:r>
                        <a:rPr lang="en-US" sz="2000" dirty="0"/>
                        <a:t>DD</a:t>
                      </a:r>
                    </a:p>
                  </a:txBody>
                  <a:tcPr/>
                </a:tc>
                <a:tc>
                  <a:txBody>
                    <a:bodyPr/>
                    <a:lstStyle/>
                    <a:p>
                      <a:pPr algn="ctr"/>
                      <a:r>
                        <a:rPr lang="en-US" sz="2000" dirty="0"/>
                        <a:t>Total</a:t>
                      </a:r>
                    </a:p>
                  </a:txBody>
                  <a:tcPr/>
                </a:tc>
                <a:extLst>
                  <a:ext uri="{0D108BD9-81ED-4DB2-BD59-A6C34878D82A}">
                    <a16:rowId xmlns:a16="http://schemas.microsoft.com/office/drawing/2014/main" val="800623034"/>
                  </a:ext>
                </a:extLst>
              </a:tr>
              <a:tr h="294727">
                <a:tc>
                  <a:txBody>
                    <a:bodyPr/>
                    <a:lstStyle/>
                    <a:p>
                      <a:pPr algn="ctr"/>
                      <a:r>
                        <a:rPr lang="en-US" sz="2000" dirty="0"/>
                        <a:t>ISP</a:t>
                      </a:r>
                    </a:p>
                  </a:txBody>
                  <a:tcPr marL="84076" marR="84076" marT="42038" marB="42038"/>
                </a:tc>
                <a:tc>
                  <a:txBody>
                    <a:bodyPr/>
                    <a:lstStyle/>
                    <a:p>
                      <a:pPr algn="ctr"/>
                      <a:r>
                        <a:rPr lang="en-US" sz="2000" dirty="0"/>
                        <a:t>3</a:t>
                      </a:r>
                    </a:p>
                  </a:txBody>
                  <a:tcPr marL="84076" marR="84076" marT="42038" marB="42038"/>
                </a:tc>
                <a:tc>
                  <a:txBody>
                    <a:bodyPr/>
                    <a:lstStyle/>
                    <a:p>
                      <a:pPr algn="ctr"/>
                      <a:r>
                        <a:rPr lang="en-US" sz="2000" dirty="0"/>
                        <a:t>34 (55.9%)</a:t>
                      </a:r>
                    </a:p>
                  </a:txBody>
                  <a:tcPr marL="84076" marR="84076" marT="42038" marB="42038"/>
                </a:tc>
                <a:tc>
                  <a:txBody>
                    <a:bodyPr/>
                    <a:lstStyle/>
                    <a:p>
                      <a:pPr algn="ctr"/>
                      <a:r>
                        <a:rPr lang="en-US" sz="2000" dirty="0"/>
                        <a:t>6 (83.3%)</a:t>
                      </a:r>
                    </a:p>
                  </a:txBody>
                  <a:tcPr marL="84076" marR="84076" marT="42038" marB="42038"/>
                </a:tc>
                <a:tc>
                  <a:txBody>
                    <a:bodyPr/>
                    <a:lstStyle/>
                    <a:p>
                      <a:pPr algn="ctr"/>
                      <a:r>
                        <a:rPr lang="en-US" sz="2000" dirty="0"/>
                        <a:t>14 (64.3%)</a:t>
                      </a:r>
                    </a:p>
                  </a:txBody>
                  <a:tcPr marL="84076" marR="84076" marT="42038" marB="42038"/>
                </a:tc>
                <a:tc>
                  <a:txBody>
                    <a:bodyPr/>
                    <a:lstStyle/>
                    <a:p>
                      <a:pPr algn="ctr"/>
                      <a:r>
                        <a:rPr lang="en-US" sz="2000" dirty="0"/>
                        <a:t>54 (61.1%)</a:t>
                      </a:r>
                    </a:p>
                  </a:txBody>
                  <a:tcPr marL="84076" marR="84076" marT="42038" marB="42038"/>
                </a:tc>
                <a:extLst>
                  <a:ext uri="{0D108BD9-81ED-4DB2-BD59-A6C34878D82A}">
                    <a16:rowId xmlns:a16="http://schemas.microsoft.com/office/drawing/2014/main" val="861479694"/>
                  </a:ext>
                </a:extLst>
              </a:tr>
              <a:tr h="294727">
                <a:tc>
                  <a:txBody>
                    <a:bodyPr/>
                    <a:lstStyle/>
                    <a:p>
                      <a:pPr algn="ctr"/>
                      <a:endParaRPr lang="en-US" sz="2000" dirty="0"/>
                    </a:p>
                  </a:txBody>
                  <a:tcPr marL="84076" marR="84076" marT="42038" marB="42038"/>
                </a:tc>
                <a:tc>
                  <a:txBody>
                    <a:bodyPr/>
                    <a:lstStyle/>
                    <a:p>
                      <a:pPr algn="ctr"/>
                      <a:r>
                        <a:rPr lang="en-US" sz="2000" dirty="0"/>
                        <a:t>12</a:t>
                      </a:r>
                    </a:p>
                  </a:txBody>
                  <a:tcPr marL="84076" marR="84076" marT="42038" marB="42038"/>
                </a:tc>
                <a:tc>
                  <a:txBody>
                    <a:bodyPr/>
                    <a:lstStyle/>
                    <a:p>
                      <a:pPr algn="ctr"/>
                      <a:r>
                        <a:rPr lang="en-US" sz="2000" dirty="0"/>
                        <a:t>130 (54.6%)</a:t>
                      </a:r>
                    </a:p>
                  </a:txBody>
                  <a:tcPr marL="84076" marR="84076" marT="42038" marB="42038"/>
                </a:tc>
                <a:tc>
                  <a:txBody>
                    <a:bodyPr/>
                    <a:lstStyle/>
                    <a:p>
                      <a:pPr algn="ctr"/>
                      <a:r>
                        <a:rPr lang="en-US" sz="2000" dirty="0"/>
                        <a:t>29 (75.9%)</a:t>
                      </a:r>
                    </a:p>
                  </a:txBody>
                  <a:tcPr marL="84076" marR="84076" marT="42038" marB="42038"/>
                </a:tc>
                <a:tc>
                  <a:txBody>
                    <a:bodyPr/>
                    <a:lstStyle/>
                    <a:p>
                      <a:pPr algn="ctr"/>
                      <a:r>
                        <a:rPr lang="en-US" sz="2000" dirty="0"/>
                        <a:t>35 (62.9%)</a:t>
                      </a:r>
                    </a:p>
                  </a:txBody>
                  <a:tcPr marL="84076" marR="84076" marT="42038" marB="42038"/>
                </a:tc>
                <a:tc>
                  <a:txBody>
                    <a:bodyPr/>
                    <a:lstStyle/>
                    <a:p>
                      <a:pPr algn="ctr"/>
                      <a:r>
                        <a:rPr lang="en-US" sz="2000" dirty="0"/>
                        <a:t>194 (59.3%)</a:t>
                      </a:r>
                    </a:p>
                  </a:txBody>
                  <a:tcPr marL="84076" marR="84076" marT="42038" marB="42038"/>
                </a:tc>
                <a:extLst>
                  <a:ext uri="{0D108BD9-81ED-4DB2-BD59-A6C34878D82A}">
                    <a16:rowId xmlns:a16="http://schemas.microsoft.com/office/drawing/2014/main" val="1505392108"/>
                  </a:ext>
                </a:extLst>
              </a:tr>
              <a:tr h="294727">
                <a:tc>
                  <a:txBody>
                    <a:bodyPr/>
                    <a:lstStyle/>
                    <a:p>
                      <a:pPr algn="ctr"/>
                      <a:r>
                        <a:rPr lang="en-US" sz="2000" dirty="0"/>
                        <a:t>BSP</a:t>
                      </a:r>
                    </a:p>
                  </a:txBody>
                  <a:tcPr marL="84076" marR="84076" marT="42038" marB="42038"/>
                </a:tc>
                <a:tc>
                  <a:txBody>
                    <a:bodyPr/>
                    <a:lstStyle/>
                    <a:p>
                      <a:pPr algn="ctr"/>
                      <a:r>
                        <a:rPr lang="en-US" sz="2000" dirty="0"/>
                        <a:t>9 </a:t>
                      </a:r>
                    </a:p>
                  </a:txBody>
                  <a:tcPr marL="84076" marR="84076" marT="42038" marB="42038"/>
                </a:tc>
                <a:tc>
                  <a:txBody>
                    <a:bodyPr/>
                    <a:lstStyle/>
                    <a:p>
                      <a:pPr algn="ctr"/>
                      <a:r>
                        <a:rPr lang="en-US" sz="2000" dirty="0"/>
                        <a:t>62 (46.8%)</a:t>
                      </a:r>
                    </a:p>
                  </a:txBody>
                  <a:tcPr marL="84076" marR="84076" marT="42038" marB="42038"/>
                </a:tc>
                <a:tc>
                  <a:txBody>
                    <a:bodyPr/>
                    <a:lstStyle/>
                    <a:p>
                      <a:pPr algn="ctr"/>
                      <a:r>
                        <a:rPr lang="en-US" sz="2000" dirty="0"/>
                        <a:t>16 (62.5%)</a:t>
                      </a:r>
                    </a:p>
                  </a:txBody>
                  <a:tcPr marL="84076" marR="84076" marT="42038" marB="42038"/>
                </a:tc>
                <a:tc>
                  <a:txBody>
                    <a:bodyPr/>
                    <a:lstStyle/>
                    <a:p>
                      <a:pPr algn="ctr"/>
                      <a:r>
                        <a:rPr lang="en-US" sz="2000" dirty="0"/>
                        <a:t>89 (58.4%)</a:t>
                      </a:r>
                    </a:p>
                  </a:txBody>
                  <a:tcPr marL="84076" marR="84076" marT="42038" marB="42038"/>
                </a:tc>
                <a:tc>
                  <a:txBody>
                    <a:bodyPr/>
                    <a:lstStyle/>
                    <a:p>
                      <a:pPr algn="ctr"/>
                      <a:r>
                        <a:rPr lang="en-US" sz="2000" dirty="0"/>
                        <a:t>--</a:t>
                      </a:r>
                    </a:p>
                  </a:txBody>
                  <a:tcPr marL="84076" marR="84076" marT="42038" marB="42038"/>
                </a:tc>
                <a:extLst>
                  <a:ext uri="{0D108BD9-81ED-4DB2-BD59-A6C34878D82A}">
                    <a16:rowId xmlns:a16="http://schemas.microsoft.com/office/drawing/2014/main" val="2543983977"/>
                  </a:ext>
                </a:extLst>
              </a:tr>
              <a:tr h="294727">
                <a:tc>
                  <a:txBody>
                    <a:bodyPr/>
                    <a:lstStyle/>
                    <a:p>
                      <a:pPr algn="ctr"/>
                      <a:r>
                        <a:rPr lang="en-US" sz="2000" dirty="0"/>
                        <a:t>Emo</a:t>
                      </a:r>
                    </a:p>
                  </a:txBody>
                  <a:tcPr marL="84076" marR="84076" marT="42038" marB="42038"/>
                </a:tc>
                <a:tc>
                  <a:txBody>
                    <a:bodyPr/>
                    <a:lstStyle/>
                    <a:p>
                      <a:pPr algn="ctr"/>
                      <a:r>
                        <a:rPr lang="en-US" sz="2000" dirty="0"/>
                        <a:t>5</a:t>
                      </a:r>
                    </a:p>
                  </a:txBody>
                  <a:tcPr marL="84076" marR="84076" marT="42038" marB="42038"/>
                </a:tc>
                <a:tc>
                  <a:txBody>
                    <a:bodyPr/>
                    <a:lstStyle/>
                    <a:p>
                      <a:pPr algn="ctr"/>
                      <a:r>
                        <a:rPr lang="en-US" sz="2000" dirty="0"/>
                        <a:t>158</a:t>
                      </a:r>
                    </a:p>
                  </a:txBody>
                  <a:tcPr marL="84076" marR="84076" marT="42038" marB="42038"/>
                </a:tc>
                <a:tc>
                  <a:txBody>
                    <a:bodyPr/>
                    <a:lstStyle/>
                    <a:p>
                      <a:pPr algn="ctr"/>
                      <a:r>
                        <a:rPr lang="en-US" sz="2000" dirty="0"/>
                        <a:t>4 (75.0%)</a:t>
                      </a:r>
                    </a:p>
                  </a:txBody>
                  <a:tcPr marL="84076" marR="84076" marT="42038" marB="42038"/>
                </a:tc>
                <a:tc>
                  <a:txBody>
                    <a:bodyPr/>
                    <a:lstStyle/>
                    <a:p>
                      <a:pPr algn="ctr"/>
                      <a:endParaRPr lang="en-US" sz="2000" dirty="0"/>
                    </a:p>
                  </a:txBody>
                  <a:tcPr marL="84076" marR="84076" marT="42038" marB="42038"/>
                </a:tc>
                <a:tc>
                  <a:txBody>
                    <a:bodyPr/>
                    <a:lstStyle/>
                    <a:p>
                      <a:pPr algn="ctr"/>
                      <a:endParaRPr lang="en-US" sz="2000" dirty="0"/>
                    </a:p>
                  </a:txBody>
                  <a:tcPr marL="84076" marR="84076" marT="42038" marB="42038"/>
                </a:tc>
                <a:extLst>
                  <a:ext uri="{0D108BD9-81ED-4DB2-BD59-A6C34878D82A}">
                    <a16:rowId xmlns:a16="http://schemas.microsoft.com/office/drawing/2014/main" val="3754058432"/>
                  </a:ext>
                </a:extLst>
              </a:tr>
              <a:tr h="294727">
                <a:tc>
                  <a:txBody>
                    <a:bodyPr/>
                    <a:lstStyle/>
                    <a:p>
                      <a:pPr algn="ctr"/>
                      <a:endParaRPr lang="en-US" sz="2000" dirty="0"/>
                    </a:p>
                  </a:txBody>
                  <a:tcPr marL="84076" marR="84076" marT="42038" marB="42038"/>
                </a:tc>
                <a:tc>
                  <a:txBody>
                    <a:bodyPr/>
                    <a:lstStyle/>
                    <a:p>
                      <a:pPr algn="ctr"/>
                      <a:r>
                        <a:rPr lang="en-US" sz="2000" dirty="0"/>
                        <a:t>7</a:t>
                      </a:r>
                    </a:p>
                  </a:txBody>
                  <a:tcPr marL="84076" marR="84076" marT="42038" marB="42038"/>
                </a:tc>
                <a:tc>
                  <a:txBody>
                    <a:bodyPr/>
                    <a:lstStyle/>
                    <a:p>
                      <a:pPr algn="ctr"/>
                      <a:r>
                        <a:rPr lang="en-US" sz="2000" dirty="0"/>
                        <a:t>200</a:t>
                      </a:r>
                    </a:p>
                  </a:txBody>
                  <a:tcPr marL="84076" marR="84076" marT="42038" marB="42038"/>
                </a:tc>
                <a:tc>
                  <a:txBody>
                    <a:bodyPr/>
                    <a:lstStyle/>
                    <a:p>
                      <a:pPr algn="ctr"/>
                      <a:r>
                        <a:rPr lang="en-US" sz="2000" dirty="0"/>
                        <a:t>4 (75.0%)</a:t>
                      </a:r>
                    </a:p>
                  </a:txBody>
                  <a:tcPr marL="84076" marR="84076" marT="42038" marB="42038"/>
                </a:tc>
                <a:tc>
                  <a:txBody>
                    <a:bodyPr/>
                    <a:lstStyle/>
                    <a:p>
                      <a:pPr algn="ctr"/>
                      <a:endParaRPr lang="en-US" sz="2000" dirty="0"/>
                    </a:p>
                  </a:txBody>
                  <a:tcPr marL="84076" marR="84076" marT="42038" marB="42038"/>
                </a:tc>
                <a:tc>
                  <a:txBody>
                    <a:bodyPr/>
                    <a:lstStyle/>
                    <a:p>
                      <a:pPr algn="ctr"/>
                      <a:endParaRPr lang="en-US" sz="2000" dirty="0"/>
                    </a:p>
                  </a:txBody>
                  <a:tcPr marL="84076" marR="84076" marT="42038" marB="42038"/>
                </a:tc>
                <a:extLst>
                  <a:ext uri="{0D108BD9-81ED-4DB2-BD59-A6C34878D82A}">
                    <a16:rowId xmlns:a16="http://schemas.microsoft.com/office/drawing/2014/main" val="3467324068"/>
                  </a:ext>
                </a:extLst>
              </a:tr>
              <a:tr h="294727">
                <a:tc>
                  <a:txBody>
                    <a:bodyPr/>
                    <a:lstStyle/>
                    <a:p>
                      <a:pPr algn="ctr"/>
                      <a:endParaRPr lang="en-US" sz="2000" dirty="0"/>
                    </a:p>
                  </a:txBody>
                  <a:tcPr marL="84076" marR="84076" marT="42038" marB="42038"/>
                </a:tc>
                <a:tc>
                  <a:txBody>
                    <a:bodyPr/>
                    <a:lstStyle/>
                    <a:p>
                      <a:pPr algn="ctr"/>
                      <a:r>
                        <a:rPr lang="en-US" sz="2000" dirty="0"/>
                        <a:t>12</a:t>
                      </a:r>
                    </a:p>
                  </a:txBody>
                  <a:tcPr marL="84076" marR="84076" marT="42038" marB="42038"/>
                </a:tc>
                <a:tc>
                  <a:txBody>
                    <a:bodyPr/>
                    <a:lstStyle/>
                    <a:p>
                      <a:pPr algn="ctr"/>
                      <a:r>
                        <a:rPr lang="en-US" sz="2000" dirty="0"/>
                        <a:t>279</a:t>
                      </a:r>
                    </a:p>
                  </a:txBody>
                  <a:tcPr marL="84076" marR="84076" marT="42038" marB="42038"/>
                </a:tc>
                <a:tc>
                  <a:txBody>
                    <a:bodyPr/>
                    <a:lstStyle/>
                    <a:p>
                      <a:pPr algn="ctr"/>
                      <a:r>
                        <a:rPr lang="en-US" sz="2000" dirty="0"/>
                        <a:t>5 (80.0%)</a:t>
                      </a:r>
                    </a:p>
                  </a:txBody>
                  <a:tcPr marL="84076" marR="84076" marT="42038" marB="42038"/>
                </a:tc>
                <a:tc>
                  <a:txBody>
                    <a:bodyPr/>
                    <a:lstStyle/>
                    <a:p>
                      <a:pPr algn="ctr"/>
                      <a:endParaRPr lang="en-US" sz="2000" dirty="0"/>
                    </a:p>
                  </a:txBody>
                  <a:tcPr marL="84076" marR="84076" marT="42038" marB="42038"/>
                </a:tc>
                <a:tc>
                  <a:txBody>
                    <a:bodyPr/>
                    <a:lstStyle/>
                    <a:p>
                      <a:pPr algn="ctr"/>
                      <a:endParaRPr lang="en-US" sz="2000" dirty="0"/>
                    </a:p>
                  </a:txBody>
                  <a:tcPr marL="84076" marR="84076" marT="42038" marB="42038"/>
                </a:tc>
                <a:extLst>
                  <a:ext uri="{0D108BD9-81ED-4DB2-BD59-A6C34878D82A}">
                    <a16:rowId xmlns:a16="http://schemas.microsoft.com/office/drawing/2014/main" val="360629297"/>
                  </a:ext>
                </a:extLst>
              </a:tr>
              <a:tr h="294727">
                <a:tc>
                  <a:txBody>
                    <a:bodyPr/>
                    <a:lstStyle/>
                    <a:p>
                      <a:pPr algn="ctr"/>
                      <a:r>
                        <a:rPr lang="en-US" sz="2000" dirty="0"/>
                        <a:t>Total</a:t>
                      </a:r>
                    </a:p>
                  </a:txBody>
                  <a:tcPr marL="84076" marR="84076" marT="42038" marB="42038"/>
                </a:tc>
                <a:tc>
                  <a:txBody>
                    <a:bodyPr/>
                    <a:lstStyle/>
                    <a:p>
                      <a:pPr algn="ctr"/>
                      <a:endParaRPr lang="en-US" sz="2000" dirty="0"/>
                    </a:p>
                  </a:txBody>
                  <a:tcPr marL="84076" marR="84076" marT="42038" marB="42038"/>
                </a:tc>
                <a:tc>
                  <a:txBody>
                    <a:bodyPr/>
                    <a:lstStyle/>
                    <a:p>
                      <a:pPr algn="ctr"/>
                      <a:r>
                        <a:rPr lang="en-US" sz="2000" dirty="0" err="1"/>
                        <a:t>Xx</a:t>
                      </a:r>
                      <a:endParaRPr lang="en-US" sz="2000" dirty="0"/>
                    </a:p>
                  </a:txBody>
                  <a:tcPr marL="84076" marR="84076" marT="42038" marB="42038"/>
                </a:tc>
                <a:tc>
                  <a:txBody>
                    <a:bodyPr/>
                    <a:lstStyle/>
                    <a:p>
                      <a:pPr algn="ctr"/>
                      <a:r>
                        <a:rPr lang="en-US" sz="2000" dirty="0" err="1"/>
                        <a:t>Xx</a:t>
                      </a:r>
                      <a:endParaRPr lang="en-US" sz="2000" dirty="0"/>
                    </a:p>
                  </a:txBody>
                  <a:tcPr marL="84076" marR="84076" marT="42038" marB="42038"/>
                </a:tc>
                <a:tc>
                  <a:txBody>
                    <a:bodyPr/>
                    <a:lstStyle/>
                    <a:p>
                      <a:pPr algn="ctr"/>
                      <a:r>
                        <a:rPr lang="en-US" sz="2000" dirty="0"/>
                        <a:t>xx</a:t>
                      </a:r>
                    </a:p>
                  </a:txBody>
                  <a:tcPr marL="84076" marR="84076" marT="42038" marB="42038"/>
                </a:tc>
                <a:tc>
                  <a:txBody>
                    <a:bodyPr/>
                    <a:lstStyle/>
                    <a:p>
                      <a:pPr algn="ctr"/>
                      <a:r>
                        <a:rPr lang="en-US" sz="2000" dirty="0"/>
                        <a:t>1050?</a:t>
                      </a:r>
                    </a:p>
                  </a:txBody>
                  <a:tcPr marL="84076" marR="84076" marT="42038" marB="42038"/>
                </a:tc>
                <a:extLst>
                  <a:ext uri="{0D108BD9-81ED-4DB2-BD59-A6C34878D82A}">
                    <a16:rowId xmlns:a16="http://schemas.microsoft.com/office/drawing/2014/main" val="1143333710"/>
                  </a:ext>
                </a:extLst>
              </a:tr>
              <a:tr h="248526">
                <a:tc gridSpan="6">
                  <a:txBody>
                    <a:bodyPr/>
                    <a:lstStyle/>
                    <a:p>
                      <a:r>
                        <a:rPr lang="en-US" sz="1600" i="1" dirty="0"/>
                        <a:t>Note. </a:t>
                      </a:r>
                      <a:r>
                        <a:rPr lang="en-US" sz="1600" dirty="0"/>
                        <a:t>Participants with &gt;15% missing data were removed prior to analysis; final n=1050. Age is reported in months.</a:t>
                      </a:r>
                    </a:p>
                  </a:txBody>
                  <a:tcPr marL="84076" marR="84076" marT="42038" marB="42038"/>
                </a:tc>
                <a:tc hMerge="1">
                  <a:txBody>
                    <a:bodyPr/>
                    <a:lstStyle/>
                    <a:p>
                      <a:endParaRPr lang="en-US" dirty="0"/>
                    </a:p>
                  </a:txBody>
                  <a:tcPr/>
                </a:tc>
                <a:tc hMerge="1">
                  <a:txBody>
                    <a:bodyPr/>
                    <a:lstStyle/>
                    <a:p>
                      <a:endParaRPr lang="en-US" dirty="0"/>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635635376"/>
                  </a:ext>
                </a:extLst>
              </a:tr>
            </a:tbl>
          </a:graphicData>
        </a:graphic>
      </p:graphicFrame>
      <p:pic>
        <p:nvPicPr>
          <p:cNvPr id="26" name="Picture 25" descr="A qr code on a white background&#10;&#10;Description automatically generated">
            <a:extLst>
              <a:ext uri="{FF2B5EF4-FFF2-40B4-BE49-F238E27FC236}">
                <a16:creationId xmlns:a16="http://schemas.microsoft.com/office/drawing/2014/main" id="{56ECC903-7B76-C6DD-7105-520652335F34}"/>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9687712" y="17867296"/>
            <a:ext cx="2022093" cy="2022093"/>
          </a:xfrm>
          <a:prstGeom prst="rect">
            <a:avLst/>
          </a:prstGeom>
        </p:spPr>
      </p:pic>
      <p:sp>
        <p:nvSpPr>
          <p:cNvPr id="27" name="TextBox 26">
            <a:extLst>
              <a:ext uri="{FF2B5EF4-FFF2-40B4-BE49-F238E27FC236}">
                <a16:creationId xmlns:a16="http://schemas.microsoft.com/office/drawing/2014/main" id="{703A2803-3523-C416-2DA2-E595ABE4615F}"/>
              </a:ext>
            </a:extLst>
          </p:cNvPr>
          <p:cNvSpPr txBox="1"/>
          <p:nvPr/>
        </p:nvSpPr>
        <p:spPr>
          <a:xfrm>
            <a:off x="29415335" y="19808724"/>
            <a:ext cx="3668548" cy="461665"/>
          </a:xfrm>
          <a:prstGeom prst="rect">
            <a:avLst/>
          </a:prstGeom>
          <a:noFill/>
        </p:spPr>
        <p:txBody>
          <a:bodyPr wrap="square" rtlCol="0">
            <a:spAutoFit/>
          </a:bodyPr>
          <a:lstStyle/>
          <a:p>
            <a:r>
              <a:rPr lang="en-US" sz="2400" dirty="0">
                <a:latin typeface="+mn-lt"/>
              </a:rPr>
              <a:t>Scan for all 19 items</a:t>
            </a:r>
          </a:p>
        </p:txBody>
      </p:sp>
      <p:pic>
        <p:nvPicPr>
          <p:cNvPr id="28" name="Picture 27" descr="A diagram of a diagram&#10;&#10;Description automatically generated">
            <a:extLst>
              <a:ext uri="{FF2B5EF4-FFF2-40B4-BE49-F238E27FC236}">
                <a16:creationId xmlns:a16="http://schemas.microsoft.com/office/drawing/2014/main" id="{069466CA-834D-4CEE-7471-86386627A3B7}"/>
              </a:ext>
            </a:extLst>
          </p:cNvPr>
          <p:cNvPicPr>
            <a:picLocks noChangeAspect="1"/>
          </p:cNvPicPr>
          <p:nvPr/>
        </p:nvPicPr>
        <p:blipFill rotWithShape="1">
          <a:blip r:embed="rId10">
            <a:extLst>
              <a:ext uri="{28A0092B-C50C-407E-A947-70E740481C1C}">
                <a14:useLocalDpi xmlns:a14="http://schemas.microsoft.com/office/drawing/2010/main" val="0"/>
              </a:ext>
            </a:extLst>
          </a:blip>
          <a:srcRect l="14226" r="14263" b="6155"/>
          <a:stretch/>
        </p:blipFill>
        <p:spPr>
          <a:xfrm>
            <a:off x="10811546" y="7049650"/>
            <a:ext cx="13627030" cy="9222387"/>
          </a:xfrm>
          <a:prstGeom prst="rect">
            <a:avLst/>
          </a:prstGeom>
        </p:spPr>
      </p:pic>
      <p:sp>
        <p:nvSpPr>
          <p:cNvPr id="67" name="TextBox 66">
            <a:extLst>
              <a:ext uri="{FF2B5EF4-FFF2-40B4-BE49-F238E27FC236}">
                <a16:creationId xmlns:a16="http://schemas.microsoft.com/office/drawing/2014/main" id="{0F024951-00F6-6EEE-8555-2E58B8E0A1D4}"/>
              </a:ext>
            </a:extLst>
          </p:cNvPr>
          <p:cNvSpPr txBox="1"/>
          <p:nvPr/>
        </p:nvSpPr>
        <p:spPr>
          <a:xfrm>
            <a:off x="10828362" y="16352837"/>
            <a:ext cx="14143103" cy="646331"/>
          </a:xfrm>
          <a:prstGeom prst="rect">
            <a:avLst/>
          </a:prstGeom>
          <a:noFill/>
        </p:spPr>
        <p:txBody>
          <a:bodyPr wrap="square" rtlCol="0">
            <a:spAutoFit/>
          </a:bodyPr>
          <a:lstStyle/>
          <a:p>
            <a:r>
              <a:rPr lang="en-US" sz="3600" b="1" dirty="0">
                <a:latin typeface="+mn-lt"/>
              </a:rPr>
              <a:t>Figure 1. </a:t>
            </a:r>
            <a:r>
              <a:rPr lang="en-US" sz="3600" dirty="0">
                <a:latin typeface="+mn-lt"/>
              </a:rPr>
              <a:t>Factor Structure and Loadings for 19 reward processing items</a:t>
            </a:r>
          </a:p>
        </p:txBody>
      </p:sp>
      <p:sp>
        <p:nvSpPr>
          <p:cNvPr id="68" name="TextBox 67">
            <a:extLst>
              <a:ext uri="{FF2B5EF4-FFF2-40B4-BE49-F238E27FC236}">
                <a16:creationId xmlns:a16="http://schemas.microsoft.com/office/drawing/2014/main" id="{064EB888-2E3F-A9E6-384D-7CF342CBB384}"/>
              </a:ext>
            </a:extLst>
          </p:cNvPr>
          <p:cNvSpPr txBox="1"/>
          <p:nvPr/>
        </p:nvSpPr>
        <p:spPr>
          <a:xfrm>
            <a:off x="25240870" y="13543063"/>
            <a:ext cx="6563522" cy="461665"/>
          </a:xfrm>
          <a:prstGeom prst="rect">
            <a:avLst/>
          </a:prstGeom>
          <a:noFill/>
        </p:spPr>
        <p:txBody>
          <a:bodyPr wrap="square" rtlCol="0">
            <a:spAutoFit/>
          </a:bodyPr>
          <a:lstStyle/>
          <a:p>
            <a:r>
              <a:rPr lang="en-US" sz="2400" b="1" dirty="0">
                <a:latin typeface="+mn-lt"/>
              </a:rPr>
              <a:t>Table </a:t>
            </a:r>
            <a:r>
              <a:rPr lang="en-US" sz="2400" b="1" dirty="0"/>
              <a:t>2</a:t>
            </a:r>
            <a:r>
              <a:rPr lang="en-US" sz="2400" b="1" dirty="0">
                <a:latin typeface="+mn-lt"/>
              </a:rPr>
              <a:t>.  </a:t>
            </a:r>
            <a:r>
              <a:rPr lang="en-US" sz="2400" dirty="0">
                <a:latin typeface="+mn-lt"/>
              </a:rPr>
              <a:t>Questions for each </a:t>
            </a:r>
            <a:r>
              <a:rPr lang="en-US" sz="2400" dirty="0"/>
              <a:t>s</a:t>
            </a:r>
            <a:r>
              <a:rPr lang="en-US" sz="2400" dirty="0">
                <a:latin typeface="+mn-lt"/>
              </a:rPr>
              <a:t>ubscale on 19-items</a:t>
            </a:r>
          </a:p>
        </p:txBody>
      </p:sp>
      <p:graphicFrame>
        <p:nvGraphicFramePr>
          <p:cNvPr id="78" name="Table 77">
            <a:extLst>
              <a:ext uri="{FF2B5EF4-FFF2-40B4-BE49-F238E27FC236}">
                <a16:creationId xmlns:a16="http://schemas.microsoft.com/office/drawing/2014/main" id="{FF1AF8BA-D3A5-D8AC-53B0-C34A65ED6B5C}"/>
              </a:ext>
            </a:extLst>
          </p:cNvPr>
          <p:cNvGraphicFramePr>
            <a:graphicFrameLocks noGrp="1"/>
          </p:cNvGraphicFramePr>
          <p:nvPr>
            <p:extLst>
              <p:ext uri="{D42A27DB-BD31-4B8C-83A1-F6EECF244321}">
                <p14:modId xmlns:p14="http://schemas.microsoft.com/office/powerpoint/2010/main" val="1936788086"/>
              </p:ext>
            </p:extLst>
          </p:nvPr>
        </p:nvGraphicFramePr>
        <p:xfrm>
          <a:off x="25126411" y="14087171"/>
          <a:ext cx="6634720" cy="2896624"/>
        </p:xfrm>
        <a:graphic>
          <a:graphicData uri="http://schemas.openxmlformats.org/drawingml/2006/table">
            <a:tbl>
              <a:tblPr firstRow="1" bandRow="1">
                <a:tableStyleId>{5C22544A-7EE6-4342-B048-85BDC9FD1C3A}</a:tableStyleId>
              </a:tblPr>
              <a:tblGrid>
                <a:gridCol w="2514600">
                  <a:extLst>
                    <a:ext uri="{9D8B030D-6E8A-4147-A177-3AD203B41FA5}">
                      <a16:colId xmlns:a16="http://schemas.microsoft.com/office/drawing/2014/main" val="2012042165"/>
                    </a:ext>
                  </a:extLst>
                </a:gridCol>
                <a:gridCol w="4120120">
                  <a:extLst>
                    <a:ext uri="{9D8B030D-6E8A-4147-A177-3AD203B41FA5}">
                      <a16:colId xmlns:a16="http://schemas.microsoft.com/office/drawing/2014/main" val="1787822189"/>
                    </a:ext>
                  </a:extLst>
                </a:gridCol>
              </a:tblGrid>
              <a:tr h="420379">
                <a:tc>
                  <a:txBody>
                    <a:bodyPr/>
                    <a:lstStyle/>
                    <a:p>
                      <a:pPr algn="ctr"/>
                      <a:r>
                        <a:rPr lang="en-US" sz="2800" dirty="0"/>
                        <a:t>Subscale</a:t>
                      </a:r>
                    </a:p>
                  </a:txBody>
                  <a:tcPr marL="84076" marR="84076" marT="42038" marB="42038"/>
                </a:tc>
                <a:tc>
                  <a:txBody>
                    <a:bodyPr/>
                    <a:lstStyle/>
                    <a:p>
                      <a:pPr algn="ctr"/>
                      <a:r>
                        <a:rPr lang="en-US" sz="2800" dirty="0"/>
                        <a:t>Questions</a:t>
                      </a:r>
                    </a:p>
                  </a:txBody>
                  <a:tcPr marL="84076" marR="84076" marT="42038" marB="42038"/>
                </a:tc>
                <a:extLst>
                  <a:ext uri="{0D108BD9-81ED-4DB2-BD59-A6C34878D82A}">
                    <a16:rowId xmlns:a16="http://schemas.microsoft.com/office/drawing/2014/main" val="1099749643"/>
                  </a:ext>
                </a:extLst>
              </a:tr>
              <a:tr h="420379">
                <a:tc>
                  <a:txBody>
                    <a:bodyPr/>
                    <a:lstStyle/>
                    <a:p>
                      <a:pPr algn="ctr"/>
                      <a:r>
                        <a:rPr lang="en-US" sz="2800" dirty="0"/>
                        <a:t>Effort and Anticipation</a:t>
                      </a:r>
                    </a:p>
                  </a:txBody>
                  <a:tcPr marL="84076" marR="84076" marT="42038" marB="42038"/>
                </a:tc>
                <a:tc>
                  <a:txBody>
                    <a:bodyPr/>
                    <a:lstStyle/>
                    <a:p>
                      <a:pPr algn="l"/>
                      <a:r>
                        <a:rPr lang="en-US" sz="2800" dirty="0"/>
                        <a:t>1, 16, 23, 24, 39, 68, 69, 88, 90</a:t>
                      </a:r>
                    </a:p>
                  </a:txBody>
                  <a:tcPr marL="84076" marR="84076" marT="42038" marB="42038"/>
                </a:tc>
                <a:extLst>
                  <a:ext uri="{0D108BD9-81ED-4DB2-BD59-A6C34878D82A}">
                    <a16:rowId xmlns:a16="http://schemas.microsoft.com/office/drawing/2014/main" val="3416006490"/>
                  </a:ext>
                </a:extLst>
              </a:tr>
              <a:tr h="420379">
                <a:tc>
                  <a:txBody>
                    <a:bodyPr/>
                    <a:lstStyle/>
                    <a:p>
                      <a:pPr algn="ctr"/>
                      <a:r>
                        <a:rPr lang="en-US" sz="2800" dirty="0"/>
                        <a:t>Smile/Laugh Response</a:t>
                      </a:r>
                    </a:p>
                  </a:txBody>
                  <a:tcPr marL="84076" marR="84076" marT="42038" marB="42038"/>
                </a:tc>
                <a:tc>
                  <a:txBody>
                    <a:bodyPr/>
                    <a:lstStyle/>
                    <a:p>
                      <a:pPr algn="l"/>
                      <a:r>
                        <a:rPr lang="en-US" sz="2800" dirty="0"/>
                        <a:t>43, 44, 45, 46, 47</a:t>
                      </a:r>
                    </a:p>
                  </a:txBody>
                  <a:tcPr marL="84076" marR="84076" marT="42038" marB="42038"/>
                </a:tc>
                <a:extLst>
                  <a:ext uri="{0D108BD9-81ED-4DB2-BD59-A6C34878D82A}">
                    <a16:rowId xmlns:a16="http://schemas.microsoft.com/office/drawing/2014/main" val="381989339"/>
                  </a:ext>
                </a:extLst>
              </a:tr>
              <a:tr h="420379">
                <a:tc>
                  <a:txBody>
                    <a:bodyPr/>
                    <a:lstStyle/>
                    <a:p>
                      <a:pPr algn="ctr"/>
                      <a:r>
                        <a:rPr lang="en-US" sz="2800" dirty="0"/>
                        <a:t>Vocal Response</a:t>
                      </a:r>
                    </a:p>
                  </a:txBody>
                  <a:tcPr marL="84076" marR="84076" marT="42038" marB="42038"/>
                </a:tc>
                <a:tc>
                  <a:txBody>
                    <a:bodyPr/>
                    <a:lstStyle/>
                    <a:p>
                      <a:pPr algn="l"/>
                      <a:r>
                        <a:rPr lang="en-US" sz="2800" dirty="0"/>
                        <a:t>9, 11, 12, 26, 41</a:t>
                      </a:r>
                    </a:p>
                  </a:txBody>
                  <a:tcPr marL="84076" marR="84076" marT="42038" marB="42038"/>
                </a:tc>
                <a:extLst>
                  <a:ext uri="{0D108BD9-81ED-4DB2-BD59-A6C34878D82A}">
                    <a16:rowId xmlns:a16="http://schemas.microsoft.com/office/drawing/2014/main" val="1842649732"/>
                  </a:ext>
                </a:extLst>
              </a:tr>
            </a:tbl>
          </a:graphicData>
        </a:graphic>
      </p:graphicFrame>
      <p:sp>
        <p:nvSpPr>
          <p:cNvPr id="66" name="TextBox 65">
            <a:extLst>
              <a:ext uri="{FF2B5EF4-FFF2-40B4-BE49-F238E27FC236}">
                <a16:creationId xmlns:a16="http://schemas.microsoft.com/office/drawing/2014/main" id="{83BC23C3-C2AD-82D3-E7BF-05B5E4E2067A}"/>
              </a:ext>
            </a:extLst>
          </p:cNvPr>
          <p:cNvSpPr txBox="1"/>
          <p:nvPr/>
        </p:nvSpPr>
        <p:spPr>
          <a:xfrm>
            <a:off x="22826570" y="6294437"/>
            <a:ext cx="10299281" cy="461665"/>
          </a:xfrm>
          <a:prstGeom prst="rect">
            <a:avLst/>
          </a:prstGeom>
          <a:noFill/>
        </p:spPr>
        <p:txBody>
          <a:bodyPr wrap="square" rtlCol="0">
            <a:spAutoFit/>
          </a:bodyPr>
          <a:lstStyle/>
          <a:p>
            <a:r>
              <a:rPr lang="en-US" sz="2400" b="1" dirty="0">
                <a:latin typeface="+mn-lt"/>
              </a:rPr>
              <a:t>Table 1. </a:t>
            </a:r>
            <a:r>
              <a:rPr lang="en-US" sz="2400" dirty="0">
                <a:latin typeface="+mn-lt"/>
              </a:rPr>
              <a:t>Model Fit Indices for All Models Tested </a:t>
            </a:r>
          </a:p>
        </p:txBody>
      </p:sp>
      <p:graphicFrame>
        <p:nvGraphicFramePr>
          <p:cNvPr id="88" name="Table 87">
            <a:extLst>
              <a:ext uri="{FF2B5EF4-FFF2-40B4-BE49-F238E27FC236}">
                <a16:creationId xmlns:a16="http://schemas.microsoft.com/office/drawing/2014/main" id="{819A02BE-D1CE-DF33-11B5-869B8DD028D4}"/>
              </a:ext>
            </a:extLst>
          </p:cNvPr>
          <p:cNvGraphicFramePr>
            <a:graphicFrameLocks noGrp="1"/>
          </p:cNvGraphicFramePr>
          <p:nvPr>
            <p:extLst>
              <p:ext uri="{D42A27DB-BD31-4B8C-83A1-F6EECF244321}">
                <p14:modId xmlns:p14="http://schemas.microsoft.com/office/powerpoint/2010/main" val="2721642594"/>
              </p:ext>
            </p:extLst>
          </p:nvPr>
        </p:nvGraphicFramePr>
        <p:xfrm>
          <a:off x="22847499" y="6844569"/>
          <a:ext cx="8995365" cy="6039135"/>
        </p:xfrm>
        <a:graphic>
          <a:graphicData uri="http://schemas.openxmlformats.org/drawingml/2006/table">
            <a:tbl>
              <a:tblPr firstRow="1" bandRow="1">
                <a:tableStyleId>{5C22544A-7EE6-4342-B048-85BDC9FD1C3A}</a:tableStyleId>
              </a:tblPr>
              <a:tblGrid>
                <a:gridCol w="3269310">
                  <a:extLst>
                    <a:ext uri="{9D8B030D-6E8A-4147-A177-3AD203B41FA5}">
                      <a16:colId xmlns:a16="http://schemas.microsoft.com/office/drawing/2014/main" val="1618231228"/>
                    </a:ext>
                  </a:extLst>
                </a:gridCol>
                <a:gridCol w="1350324">
                  <a:extLst>
                    <a:ext uri="{9D8B030D-6E8A-4147-A177-3AD203B41FA5}">
                      <a16:colId xmlns:a16="http://schemas.microsoft.com/office/drawing/2014/main" val="1503087575"/>
                    </a:ext>
                  </a:extLst>
                </a:gridCol>
                <a:gridCol w="208884">
                  <a:extLst>
                    <a:ext uri="{9D8B030D-6E8A-4147-A177-3AD203B41FA5}">
                      <a16:colId xmlns:a16="http://schemas.microsoft.com/office/drawing/2014/main" val="2159799404"/>
                    </a:ext>
                  </a:extLst>
                </a:gridCol>
                <a:gridCol w="855052">
                  <a:extLst>
                    <a:ext uri="{9D8B030D-6E8A-4147-A177-3AD203B41FA5}">
                      <a16:colId xmlns:a16="http://schemas.microsoft.com/office/drawing/2014/main" val="1567384565"/>
                    </a:ext>
                  </a:extLst>
                </a:gridCol>
                <a:gridCol w="955643">
                  <a:extLst>
                    <a:ext uri="{9D8B030D-6E8A-4147-A177-3AD203B41FA5}">
                      <a16:colId xmlns:a16="http://schemas.microsoft.com/office/drawing/2014/main" val="936851850"/>
                    </a:ext>
                  </a:extLst>
                </a:gridCol>
                <a:gridCol w="1307721">
                  <a:extLst>
                    <a:ext uri="{9D8B030D-6E8A-4147-A177-3AD203B41FA5}">
                      <a16:colId xmlns:a16="http://schemas.microsoft.com/office/drawing/2014/main" val="71018927"/>
                    </a:ext>
                  </a:extLst>
                </a:gridCol>
                <a:gridCol w="1048431">
                  <a:extLst>
                    <a:ext uri="{9D8B030D-6E8A-4147-A177-3AD203B41FA5}">
                      <a16:colId xmlns:a16="http://schemas.microsoft.com/office/drawing/2014/main" val="441601951"/>
                    </a:ext>
                  </a:extLst>
                </a:gridCol>
              </a:tblGrid>
              <a:tr h="488439">
                <a:tc>
                  <a:txBody>
                    <a:bodyPr/>
                    <a:lstStyle/>
                    <a:p>
                      <a:r>
                        <a:rPr lang="en-US" sz="2800" dirty="0"/>
                        <a:t>Models</a:t>
                      </a:r>
                    </a:p>
                  </a:txBody>
                  <a:tcPr marL="84076" marR="84076" marT="42038" marB="42038"/>
                </a:tc>
                <a:tc>
                  <a:txBody>
                    <a:bodyPr/>
                    <a:lstStyle/>
                    <a:p>
                      <a:pPr algn="ctr"/>
                      <a:r>
                        <a:rPr lang="el-GR" sz="2400" b="1" i="0" kern="1200" dirty="0">
                          <a:solidFill>
                            <a:schemeClr val="lt1"/>
                          </a:solidFill>
                          <a:effectLst/>
                          <a:latin typeface="+mn-lt"/>
                          <a:ea typeface="+mn-ea"/>
                          <a:cs typeface="+mn-cs"/>
                        </a:rPr>
                        <a:t>χ</a:t>
                      </a:r>
                      <a:r>
                        <a:rPr lang="el-GR" sz="2400" b="1" i="0" kern="1200" baseline="30000" dirty="0">
                          <a:solidFill>
                            <a:schemeClr val="lt1"/>
                          </a:solidFill>
                          <a:effectLst/>
                          <a:latin typeface="+mn-lt"/>
                          <a:ea typeface="+mn-ea"/>
                          <a:cs typeface="+mn-cs"/>
                        </a:rPr>
                        <a:t>2</a:t>
                      </a:r>
                      <a:endParaRPr lang="en-US" sz="2400" b="1" dirty="0"/>
                    </a:p>
                  </a:txBody>
                  <a:tcPr marL="84076" marR="84076" marT="42038" marB="42038"/>
                </a:tc>
                <a:tc gridSpan="2">
                  <a:txBody>
                    <a:bodyPr/>
                    <a:lstStyle/>
                    <a:p>
                      <a:pPr algn="ctr"/>
                      <a:r>
                        <a:rPr lang="en-US" sz="2800" dirty="0"/>
                        <a:t>CFI</a:t>
                      </a:r>
                      <a:endParaRPr lang="en-US" sz="2400" b="1" dirty="0"/>
                    </a:p>
                  </a:txBody>
                  <a:tcPr marL="84076" marR="84076" marT="42038" marB="42038"/>
                </a:tc>
                <a:tc hMerge="1">
                  <a:txBody>
                    <a:bodyPr/>
                    <a:lstStyle/>
                    <a:p>
                      <a:r>
                        <a:rPr lang="en-US" sz="2800" dirty="0"/>
                        <a:t>CFI</a:t>
                      </a:r>
                    </a:p>
                  </a:txBody>
                  <a:tcPr marL="84076" marR="84076" marT="42038" marB="42038"/>
                </a:tc>
                <a:tc>
                  <a:txBody>
                    <a:bodyPr/>
                    <a:lstStyle/>
                    <a:p>
                      <a:r>
                        <a:rPr lang="en-US" sz="2800" dirty="0"/>
                        <a:t>TLI</a:t>
                      </a:r>
                    </a:p>
                  </a:txBody>
                  <a:tcPr marL="84076" marR="84076" marT="42038" marB="42038"/>
                </a:tc>
                <a:tc>
                  <a:txBody>
                    <a:bodyPr/>
                    <a:lstStyle/>
                    <a:p>
                      <a:r>
                        <a:rPr lang="en-US" sz="2800" dirty="0"/>
                        <a:t>RMSEA</a:t>
                      </a:r>
                    </a:p>
                  </a:txBody>
                  <a:tcPr marL="84076" marR="84076" marT="42038" marB="42038"/>
                </a:tc>
                <a:tc>
                  <a:txBody>
                    <a:bodyPr/>
                    <a:lstStyle/>
                    <a:p>
                      <a:r>
                        <a:rPr lang="en-US" sz="2800" dirty="0"/>
                        <a:t>SRMR</a:t>
                      </a:r>
                    </a:p>
                  </a:txBody>
                  <a:tcPr marL="84076" marR="84076" marT="42038" marB="42038"/>
                </a:tc>
                <a:extLst>
                  <a:ext uri="{0D108BD9-81ED-4DB2-BD59-A6C34878D82A}">
                    <a16:rowId xmlns:a16="http://schemas.microsoft.com/office/drawing/2014/main" val="1046018801"/>
                  </a:ext>
                </a:extLst>
              </a:tr>
              <a:tr h="420379">
                <a:tc gridSpan="7">
                  <a:txBody>
                    <a:bodyPr/>
                    <a:lstStyle/>
                    <a:p>
                      <a:r>
                        <a:rPr lang="en-US" sz="2800" b="1" dirty="0"/>
                        <a:t>Discovery* (</a:t>
                      </a:r>
                      <a:r>
                        <a:rPr lang="en-US" sz="2800" b="1" i="1" dirty="0"/>
                        <a:t>n</a:t>
                      </a:r>
                      <a:r>
                        <a:rPr lang="en-US" sz="2800" b="1" dirty="0"/>
                        <a:t> = 335)</a:t>
                      </a:r>
                    </a:p>
                  </a:txBody>
                  <a:tcPr marL="84076" marR="84076" marT="42038" marB="42038"/>
                </a:tc>
                <a:tc hMerge="1">
                  <a:txBody>
                    <a:bodyPr/>
                    <a:lstStyle/>
                    <a:p>
                      <a:endParaRPr lang="en-US" sz="2800" dirty="0"/>
                    </a:p>
                  </a:txBody>
                  <a:tcPr/>
                </a:tc>
                <a:tc hMerge="1">
                  <a:txBody>
                    <a:bodyPr/>
                    <a:lstStyle/>
                    <a:p>
                      <a:endParaRPr lang="en-US"/>
                    </a:p>
                  </a:txBody>
                  <a:tcPr/>
                </a:tc>
                <a:tc hMerge="1">
                  <a:txBody>
                    <a:bodyPr/>
                    <a:lstStyle/>
                    <a:p>
                      <a:endParaRPr lang="en-US" sz="2800" dirty="0"/>
                    </a:p>
                  </a:txBody>
                  <a:tcPr/>
                </a:tc>
                <a:tc hMerge="1">
                  <a:txBody>
                    <a:bodyPr/>
                    <a:lstStyle/>
                    <a:p>
                      <a:endParaRPr lang="en-US" sz="2800" dirty="0"/>
                    </a:p>
                  </a:txBody>
                  <a:tcPr/>
                </a:tc>
                <a:tc hMerge="1">
                  <a:txBody>
                    <a:bodyPr/>
                    <a:lstStyle/>
                    <a:p>
                      <a:endParaRPr lang="en-US" sz="2800" dirty="0"/>
                    </a:p>
                  </a:txBody>
                  <a:tcPr/>
                </a:tc>
                <a:tc hMerge="1">
                  <a:txBody>
                    <a:bodyPr/>
                    <a:lstStyle/>
                    <a:p>
                      <a:endParaRPr lang="en-US" sz="2800" dirty="0"/>
                    </a:p>
                  </a:txBody>
                  <a:tcPr/>
                </a:tc>
                <a:extLst>
                  <a:ext uri="{0D108BD9-81ED-4DB2-BD59-A6C34878D82A}">
                    <a16:rowId xmlns:a16="http://schemas.microsoft.com/office/drawing/2014/main" val="3410876564"/>
                  </a:ext>
                </a:extLst>
              </a:tr>
              <a:tr h="420379">
                <a:tc>
                  <a:txBody>
                    <a:bodyPr/>
                    <a:lstStyle/>
                    <a:p>
                      <a:r>
                        <a:rPr lang="en-US" sz="2800" dirty="0"/>
                        <a:t>  29 item</a:t>
                      </a:r>
                    </a:p>
                  </a:txBody>
                  <a:tcPr marL="84076" marR="84076" marT="42038" marB="42038"/>
                </a:tc>
                <a:tc gridSpan="2">
                  <a:txBody>
                    <a:bodyPr/>
                    <a:lstStyle/>
                    <a:p>
                      <a:r>
                        <a:rPr lang="en-US" sz="2800" dirty="0"/>
                        <a:t>3660.15</a:t>
                      </a:r>
                    </a:p>
                  </a:txBody>
                  <a:tcPr marL="84076" marR="84076" marT="42038" marB="42038"/>
                </a:tc>
                <a:tc hMerge="1">
                  <a:txBody>
                    <a:bodyPr/>
                    <a:lstStyle/>
                    <a:p>
                      <a:endParaRPr lang="en-US" sz="2800" dirty="0"/>
                    </a:p>
                  </a:txBody>
                  <a:tcPr marL="84076" marR="84076" marT="42038" marB="42038"/>
                </a:tc>
                <a:tc>
                  <a:txBody>
                    <a:bodyPr/>
                    <a:lstStyle/>
                    <a:p>
                      <a:r>
                        <a:rPr lang="en-US" sz="2800" dirty="0"/>
                        <a:t>.649</a:t>
                      </a:r>
                    </a:p>
                  </a:txBody>
                  <a:tcPr marL="84076" marR="84076" marT="42038" marB="42038"/>
                </a:tc>
                <a:tc>
                  <a:txBody>
                    <a:bodyPr/>
                    <a:lstStyle/>
                    <a:p>
                      <a:r>
                        <a:rPr lang="en-US" sz="2800" dirty="0"/>
                        <a:t>.619</a:t>
                      </a:r>
                    </a:p>
                  </a:txBody>
                  <a:tcPr marL="84076" marR="84076" marT="42038" marB="42038"/>
                </a:tc>
                <a:tc>
                  <a:txBody>
                    <a:bodyPr/>
                    <a:lstStyle/>
                    <a:p>
                      <a:r>
                        <a:rPr lang="en-US" sz="2800" dirty="0"/>
                        <a:t>.095</a:t>
                      </a:r>
                    </a:p>
                  </a:txBody>
                  <a:tcPr marL="84076" marR="84076" marT="42038" marB="42038"/>
                </a:tc>
                <a:tc>
                  <a:txBody>
                    <a:bodyPr/>
                    <a:lstStyle/>
                    <a:p>
                      <a:r>
                        <a:rPr lang="en-US" sz="2800" dirty="0"/>
                        <a:t>.084  </a:t>
                      </a:r>
                    </a:p>
                  </a:txBody>
                  <a:tcPr marL="84076" marR="84076" marT="42038" marB="42038"/>
                </a:tc>
                <a:extLst>
                  <a:ext uri="{0D108BD9-81ED-4DB2-BD59-A6C34878D82A}">
                    <a16:rowId xmlns:a16="http://schemas.microsoft.com/office/drawing/2014/main" val="4033623133"/>
                  </a:ext>
                </a:extLst>
              </a:tr>
              <a:tr h="420379">
                <a:tc>
                  <a:txBody>
                    <a:bodyPr/>
                    <a:lstStyle/>
                    <a:p>
                      <a:r>
                        <a:rPr lang="en-US" sz="2800" dirty="0"/>
                        <a:t>  26 item</a:t>
                      </a:r>
                    </a:p>
                  </a:txBody>
                  <a:tcPr marL="84076" marR="84076" marT="42038" marB="42038"/>
                </a:tc>
                <a:tc gridSpan="2">
                  <a:txBody>
                    <a:bodyPr/>
                    <a:lstStyle/>
                    <a:p>
                      <a:r>
                        <a:rPr lang="en-US" sz="2800" dirty="0"/>
                        <a:t>1396.07</a:t>
                      </a:r>
                    </a:p>
                  </a:txBody>
                  <a:tcPr marL="84076" marR="84076" marT="42038" marB="42038"/>
                </a:tc>
                <a:tc hMerge="1">
                  <a:txBody>
                    <a:bodyPr/>
                    <a:lstStyle/>
                    <a:p>
                      <a:endParaRPr lang="en-US" sz="2800" dirty="0"/>
                    </a:p>
                  </a:txBody>
                  <a:tcPr marL="84076" marR="84076" marT="42038" marB="42038"/>
                </a:tc>
                <a:tc>
                  <a:txBody>
                    <a:bodyPr/>
                    <a:lstStyle/>
                    <a:p>
                      <a:r>
                        <a:rPr lang="en-US" sz="2800" dirty="0"/>
                        <a:t>.649</a:t>
                      </a:r>
                    </a:p>
                  </a:txBody>
                  <a:tcPr marL="84076" marR="84076" marT="42038" marB="42038"/>
                </a:tc>
                <a:tc>
                  <a:txBody>
                    <a:bodyPr/>
                    <a:lstStyle/>
                    <a:p>
                      <a:r>
                        <a:rPr lang="en-US" sz="2800" dirty="0"/>
                        <a:t>.614</a:t>
                      </a:r>
                    </a:p>
                  </a:txBody>
                  <a:tcPr marL="84076" marR="84076" marT="42038" marB="42038"/>
                </a:tc>
                <a:tc>
                  <a:txBody>
                    <a:bodyPr/>
                    <a:lstStyle/>
                    <a:p>
                      <a:r>
                        <a:rPr lang="en-US" sz="2800" dirty="0"/>
                        <a:t>.105</a:t>
                      </a:r>
                    </a:p>
                  </a:txBody>
                  <a:tcPr marL="84076" marR="84076" marT="42038" marB="42038"/>
                </a:tc>
                <a:tc>
                  <a:txBody>
                    <a:bodyPr/>
                    <a:lstStyle/>
                    <a:p>
                      <a:r>
                        <a:rPr lang="en-US" sz="2800" dirty="0"/>
                        <a:t>.087</a:t>
                      </a:r>
                    </a:p>
                  </a:txBody>
                  <a:tcPr marL="84076" marR="84076" marT="42038" marB="42038"/>
                </a:tc>
                <a:extLst>
                  <a:ext uri="{0D108BD9-81ED-4DB2-BD59-A6C34878D82A}">
                    <a16:rowId xmlns:a16="http://schemas.microsoft.com/office/drawing/2014/main" val="4038110972"/>
                  </a:ext>
                </a:extLst>
              </a:tr>
              <a:tr h="420379">
                <a:tc>
                  <a:txBody>
                    <a:bodyPr/>
                    <a:lstStyle/>
                    <a:p>
                      <a:pPr marL="0" marR="0" lvl="0" indent="0" algn="l" defTabSz="4389120" rtl="0" eaLnBrk="1" fontAlgn="auto" latinLnBrk="0" hangingPunct="1">
                        <a:lnSpc>
                          <a:spcPct val="100000"/>
                        </a:lnSpc>
                        <a:spcBef>
                          <a:spcPts val="0"/>
                        </a:spcBef>
                        <a:spcAft>
                          <a:spcPts val="0"/>
                        </a:spcAft>
                        <a:buClrTx/>
                        <a:buSzTx/>
                        <a:buFontTx/>
                        <a:buNone/>
                        <a:tabLst/>
                        <a:defRPr/>
                      </a:pPr>
                      <a:r>
                        <a:rPr lang="en-US" sz="2800" dirty="0"/>
                        <a:t>  24 item</a:t>
                      </a:r>
                    </a:p>
                  </a:txBody>
                  <a:tcPr marL="84076" marR="84076" marT="42038" marB="42038"/>
                </a:tc>
                <a:tc gridSpan="2">
                  <a:txBody>
                    <a:bodyPr/>
                    <a:lstStyle/>
                    <a:p>
                      <a:r>
                        <a:rPr lang="en-US" sz="2800" dirty="0"/>
                        <a:t>1173.81</a:t>
                      </a:r>
                    </a:p>
                  </a:txBody>
                  <a:tcPr marL="84076" marR="84076" marT="42038" marB="42038"/>
                </a:tc>
                <a:tc hMerge="1">
                  <a:txBody>
                    <a:bodyPr/>
                    <a:lstStyle/>
                    <a:p>
                      <a:endParaRPr lang="en-US" sz="2800" dirty="0"/>
                    </a:p>
                  </a:txBody>
                  <a:tcPr marL="84076" marR="84076" marT="42038" marB="42038"/>
                </a:tc>
                <a:tc>
                  <a:txBody>
                    <a:bodyPr/>
                    <a:lstStyle/>
                    <a:p>
                      <a:r>
                        <a:rPr lang="en-US" sz="2800" dirty="0"/>
                        <a:t>.680</a:t>
                      </a:r>
                    </a:p>
                  </a:txBody>
                  <a:tcPr marL="84076" marR="84076" marT="42038" marB="42038"/>
                </a:tc>
                <a:tc>
                  <a:txBody>
                    <a:bodyPr/>
                    <a:lstStyle/>
                    <a:p>
                      <a:r>
                        <a:rPr lang="en-US" sz="2800" dirty="0"/>
                        <a:t>.646</a:t>
                      </a:r>
                    </a:p>
                  </a:txBody>
                  <a:tcPr marL="84076" marR="84076" marT="42038" marB="42038"/>
                </a:tc>
                <a:tc>
                  <a:txBody>
                    <a:bodyPr/>
                    <a:lstStyle/>
                    <a:p>
                      <a:r>
                        <a:rPr lang="en-US" sz="2800" dirty="0"/>
                        <a:t>.105</a:t>
                      </a:r>
                    </a:p>
                  </a:txBody>
                  <a:tcPr marL="84076" marR="84076" marT="42038" marB="42038"/>
                </a:tc>
                <a:tc>
                  <a:txBody>
                    <a:bodyPr/>
                    <a:lstStyle/>
                    <a:p>
                      <a:r>
                        <a:rPr lang="en-US" sz="2800" dirty="0"/>
                        <a:t>.087</a:t>
                      </a:r>
                    </a:p>
                  </a:txBody>
                  <a:tcPr marL="84076" marR="84076" marT="42038" marB="42038"/>
                </a:tc>
                <a:extLst>
                  <a:ext uri="{0D108BD9-81ED-4DB2-BD59-A6C34878D82A}">
                    <a16:rowId xmlns:a16="http://schemas.microsoft.com/office/drawing/2014/main" val="2687050750"/>
                  </a:ext>
                </a:extLst>
              </a:tr>
              <a:tr h="420379">
                <a:tc>
                  <a:txBody>
                    <a:bodyPr/>
                    <a:lstStyle/>
                    <a:p>
                      <a:pPr marL="0" marR="0" lvl="0" indent="0" algn="l" defTabSz="4389120" rtl="0" eaLnBrk="1" fontAlgn="auto" latinLnBrk="0" hangingPunct="1">
                        <a:lnSpc>
                          <a:spcPct val="100000"/>
                        </a:lnSpc>
                        <a:spcBef>
                          <a:spcPts val="0"/>
                        </a:spcBef>
                        <a:spcAft>
                          <a:spcPts val="0"/>
                        </a:spcAft>
                        <a:buClrTx/>
                        <a:buSzTx/>
                        <a:buFontTx/>
                        <a:buNone/>
                        <a:tabLst/>
                        <a:defRPr/>
                      </a:pPr>
                      <a:r>
                        <a:rPr lang="en-US" sz="2800" dirty="0"/>
                        <a:t>  23 item</a:t>
                      </a:r>
                    </a:p>
                  </a:txBody>
                  <a:tcPr marL="84076" marR="84076" marT="42038" marB="42038"/>
                </a:tc>
                <a:tc gridSpan="2">
                  <a:txBody>
                    <a:bodyPr/>
                    <a:lstStyle/>
                    <a:p>
                      <a:r>
                        <a:rPr lang="en-US" sz="2800" dirty="0"/>
                        <a:t>1092.69</a:t>
                      </a:r>
                    </a:p>
                  </a:txBody>
                  <a:tcPr marL="84076" marR="84076" marT="42038" marB="42038"/>
                </a:tc>
                <a:tc hMerge="1">
                  <a:txBody>
                    <a:bodyPr/>
                    <a:lstStyle/>
                    <a:p>
                      <a:endParaRPr lang="en-US" sz="2800" dirty="0"/>
                    </a:p>
                  </a:txBody>
                  <a:tcPr marL="84076" marR="84076" marT="42038" marB="42038"/>
                </a:tc>
                <a:tc>
                  <a:txBody>
                    <a:bodyPr/>
                    <a:lstStyle/>
                    <a:p>
                      <a:r>
                        <a:rPr lang="en-US" sz="2800" dirty="0"/>
                        <a:t>.692</a:t>
                      </a:r>
                    </a:p>
                  </a:txBody>
                  <a:tcPr marL="84076" marR="84076" marT="42038" marB="42038"/>
                </a:tc>
                <a:tc>
                  <a:txBody>
                    <a:bodyPr/>
                    <a:lstStyle/>
                    <a:p>
                      <a:r>
                        <a:rPr lang="en-US" sz="2800" dirty="0"/>
                        <a:t>.656</a:t>
                      </a:r>
                    </a:p>
                  </a:txBody>
                  <a:tcPr marL="84076" marR="84076" marT="42038" marB="42038"/>
                </a:tc>
                <a:tc>
                  <a:txBody>
                    <a:bodyPr/>
                    <a:lstStyle/>
                    <a:p>
                      <a:r>
                        <a:rPr lang="en-US" sz="2800" dirty="0"/>
                        <a:t>.107</a:t>
                      </a:r>
                    </a:p>
                  </a:txBody>
                  <a:tcPr marL="84076" marR="84076" marT="42038" marB="42038"/>
                </a:tc>
                <a:tc>
                  <a:txBody>
                    <a:bodyPr/>
                    <a:lstStyle/>
                    <a:p>
                      <a:r>
                        <a:rPr lang="en-US" sz="2800" dirty="0"/>
                        <a:t>.088</a:t>
                      </a:r>
                    </a:p>
                  </a:txBody>
                  <a:tcPr marL="84076" marR="84076" marT="42038" marB="42038"/>
                </a:tc>
                <a:extLst>
                  <a:ext uri="{0D108BD9-81ED-4DB2-BD59-A6C34878D82A}">
                    <a16:rowId xmlns:a16="http://schemas.microsoft.com/office/drawing/2014/main" val="3273330375"/>
                  </a:ext>
                </a:extLst>
              </a:tr>
              <a:tr h="420379">
                <a:tc>
                  <a:txBody>
                    <a:bodyPr/>
                    <a:lstStyle/>
                    <a:p>
                      <a:pPr marL="0" marR="0" lvl="0" indent="0" algn="l" defTabSz="4389120" rtl="0" eaLnBrk="1" fontAlgn="auto" latinLnBrk="0" hangingPunct="1">
                        <a:lnSpc>
                          <a:spcPct val="100000"/>
                        </a:lnSpc>
                        <a:spcBef>
                          <a:spcPts val="0"/>
                        </a:spcBef>
                        <a:spcAft>
                          <a:spcPts val="0"/>
                        </a:spcAft>
                        <a:buClrTx/>
                        <a:buSzTx/>
                        <a:buFontTx/>
                        <a:buNone/>
                        <a:tabLst/>
                        <a:defRPr/>
                      </a:pPr>
                      <a:r>
                        <a:rPr lang="en-US" sz="2800" dirty="0"/>
                        <a:t>  22 item</a:t>
                      </a:r>
                    </a:p>
                  </a:txBody>
                  <a:tcPr marL="84076" marR="84076" marT="42038" marB="42038"/>
                </a:tc>
                <a:tc gridSpan="2">
                  <a:txBody>
                    <a:bodyPr/>
                    <a:lstStyle/>
                    <a:p>
                      <a:r>
                        <a:rPr lang="en-US" sz="2800" dirty="0"/>
                        <a:t>999.22</a:t>
                      </a:r>
                    </a:p>
                  </a:txBody>
                  <a:tcPr marL="84076" marR="84076" marT="42038" marB="42038"/>
                </a:tc>
                <a:tc hMerge="1">
                  <a:txBody>
                    <a:bodyPr/>
                    <a:lstStyle/>
                    <a:p>
                      <a:endParaRPr lang="en-US" sz="2800" dirty="0"/>
                    </a:p>
                  </a:txBody>
                  <a:tcPr marL="84076" marR="84076" marT="42038" marB="42038"/>
                </a:tc>
                <a:tc>
                  <a:txBody>
                    <a:bodyPr/>
                    <a:lstStyle/>
                    <a:p>
                      <a:r>
                        <a:rPr lang="en-US" sz="2800" dirty="0"/>
                        <a:t>.709</a:t>
                      </a:r>
                    </a:p>
                  </a:txBody>
                  <a:tcPr marL="84076" marR="84076" marT="42038" marB="42038"/>
                </a:tc>
                <a:tc>
                  <a:txBody>
                    <a:bodyPr/>
                    <a:lstStyle/>
                    <a:p>
                      <a:r>
                        <a:rPr lang="en-US" sz="2800" dirty="0"/>
                        <a:t>.674</a:t>
                      </a:r>
                    </a:p>
                  </a:txBody>
                  <a:tcPr marL="84076" marR="84076" marT="42038" marB="42038"/>
                </a:tc>
                <a:tc>
                  <a:txBody>
                    <a:bodyPr/>
                    <a:lstStyle/>
                    <a:p>
                      <a:r>
                        <a:rPr lang="en-US" sz="2800" dirty="0"/>
                        <a:t>.107</a:t>
                      </a:r>
                    </a:p>
                  </a:txBody>
                  <a:tcPr marL="84076" marR="84076" marT="42038" marB="42038"/>
                </a:tc>
                <a:tc>
                  <a:txBody>
                    <a:bodyPr/>
                    <a:lstStyle/>
                    <a:p>
                      <a:r>
                        <a:rPr lang="en-US" sz="2800" dirty="0"/>
                        <a:t>.096</a:t>
                      </a:r>
                    </a:p>
                  </a:txBody>
                  <a:tcPr marL="84076" marR="84076" marT="42038" marB="42038"/>
                </a:tc>
                <a:extLst>
                  <a:ext uri="{0D108BD9-81ED-4DB2-BD59-A6C34878D82A}">
                    <a16:rowId xmlns:a16="http://schemas.microsoft.com/office/drawing/2014/main" val="2050717640"/>
                  </a:ext>
                </a:extLst>
              </a:tr>
              <a:tr h="420379">
                <a:tc>
                  <a:txBody>
                    <a:bodyPr/>
                    <a:lstStyle/>
                    <a:p>
                      <a:pPr marL="0" marR="0" lvl="0" indent="0" algn="l" defTabSz="4389120" rtl="0" eaLnBrk="1" fontAlgn="auto" latinLnBrk="0" hangingPunct="1">
                        <a:lnSpc>
                          <a:spcPct val="100000"/>
                        </a:lnSpc>
                        <a:spcBef>
                          <a:spcPts val="0"/>
                        </a:spcBef>
                        <a:spcAft>
                          <a:spcPts val="0"/>
                        </a:spcAft>
                        <a:buClrTx/>
                        <a:buSzTx/>
                        <a:buFontTx/>
                        <a:buNone/>
                        <a:tabLst/>
                        <a:defRPr/>
                      </a:pPr>
                      <a:r>
                        <a:rPr lang="en-US" sz="2800" dirty="0"/>
                        <a:t>  20 item</a:t>
                      </a:r>
                    </a:p>
                  </a:txBody>
                  <a:tcPr marL="84076" marR="84076" marT="42038" marB="42038"/>
                </a:tc>
                <a:tc gridSpan="2">
                  <a:txBody>
                    <a:bodyPr/>
                    <a:lstStyle/>
                    <a:p>
                      <a:r>
                        <a:rPr lang="en-US" sz="2800" dirty="0"/>
                        <a:t>698.94</a:t>
                      </a:r>
                    </a:p>
                  </a:txBody>
                  <a:tcPr marL="84076" marR="84076" marT="42038" marB="42038"/>
                </a:tc>
                <a:tc hMerge="1">
                  <a:txBody>
                    <a:bodyPr/>
                    <a:lstStyle/>
                    <a:p>
                      <a:endParaRPr lang="en-US" sz="2800" dirty="0"/>
                    </a:p>
                  </a:txBody>
                  <a:tcPr marL="84076" marR="84076" marT="42038" marB="42038"/>
                </a:tc>
                <a:tc>
                  <a:txBody>
                    <a:bodyPr/>
                    <a:lstStyle/>
                    <a:p>
                      <a:r>
                        <a:rPr lang="en-US" sz="2800" dirty="0"/>
                        <a:t>.780</a:t>
                      </a:r>
                    </a:p>
                  </a:txBody>
                  <a:tcPr marL="84076" marR="84076" marT="42038" marB="42038"/>
                </a:tc>
                <a:tc>
                  <a:txBody>
                    <a:bodyPr/>
                    <a:lstStyle/>
                    <a:p>
                      <a:r>
                        <a:rPr lang="en-US" sz="2800" dirty="0"/>
                        <a:t>.750</a:t>
                      </a:r>
                    </a:p>
                  </a:txBody>
                  <a:tcPr marL="84076" marR="84076" marT="42038" marB="42038"/>
                </a:tc>
                <a:tc>
                  <a:txBody>
                    <a:bodyPr/>
                    <a:lstStyle/>
                    <a:p>
                      <a:r>
                        <a:rPr lang="en-US" sz="2800" dirty="0"/>
                        <a:t>.098</a:t>
                      </a:r>
                    </a:p>
                  </a:txBody>
                  <a:tcPr marL="84076" marR="84076" marT="42038" marB="42038"/>
                </a:tc>
                <a:tc>
                  <a:txBody>
                    <a:bodyPr/>
                    <a:lstStyle/>
                    <a:p>
                      <a:r>
                        <a:rPr lang="en-US" sz="2800" dirty="0"/>
                        <a:t>.087</a:t>
                      </a:r>
                    </a:p>
                  </a:txBody>
                  <a:tcPr marL="84076" marR="84076" marT="42038" marB="42038"/>
                </a:tc>
                <a:extLst>
                  <a:ext uri="{0D108BD9-81ED-4DB2-BD59-A6C34878D82A}">
                    <a16:rowId xmlns:a16="http://schemas.microsoft.com/office/drawing/2014/main" val="2400121730"/>
                  </a:ext>
                </a:extLst>
              </a:tr>
              <a:tr h="420379">
                <a:tc>
                  <a:txBody>
                    <a:bodyPr/>
                    <a:lstStyle/>
                    <a:p>
                      <a:pPr marL="0" marR="0" lvl="0" indent="0" algn="l" defTabSz="4389120" rtl="0" eaLnBrk="1" fontAlgn="auto" latinLnBrk="0" hangingPunct="1">
                        <a:lnSpc>
                          <a:spcPct val="100000"/>
                        </a:lnSpc>
                        <a:spcBef>
                          <a:spcPts val="0"/>
                        </a:spcBef>
                        <a:spcAft>
                          <a:spcPts val="0"/>
                        </a:spcAft>
                        <a:buClrTx/>
                        <a:buSzTx/>
                        <a:buFontTx/>
                        <a:buNone/>
                        <a:tabLst/>
                        <a:defRPr/>
                      </a:pPr>
                      <a:r>
                        <a:rPr lang="en-US" sz="2800" dirty="0"/>
                        <a:t>  19 item</a:t>
                      </a:r>
                    </a:p>
                  </a:txBody>
                  <a:tcPr marL="84076" marR="84076" marT="42038" marB="42038"/>
                </a:tc>
                <a:tc gridSpan="2">
                  <a:txBody>
                    <a:bodyPr/>
                    <a:lstStyle/>
                    <a:p>
                      <a:r>
                        <a:rPr lang="en-US" sz="2800" dirty="0"/>
                        <a:t>555.56</a:t>
                      </a:r>
                    </a:p>
                  </a:txBody>
                  <a:tcPr marL="84076" marR="84076" marT="42038" marB="42038"/>
                </a:tc>
                <a:tc hMerge="1">
                  <a:txBody>
                    <a:bodyPr/>
                    <a:lstStyle/>
                    <a:p>
                      <a:endParaRPr lang="en-US" sz="2800" dirty="0"/>
                    </a:p>
                  </a:txBody>
                  <a:tcPr marL="84076" marR="84076" marT="42038" marB="42038"/>
                </a:tc>
                <a:tc>
                  <a:txBody>
                    <a:bodyPr/>
                    <a:lstStyle/>
                    <a:p>
                      <a:r>
                        <a:rPr lang="en-US" sz="2800" dirty="0"/>
                        <a:t>.820</a:t>
                      </a:r>
                    </a:p>
                  </a:txBody>
                  <a:tcPr marL="84076" marR="84076" marT="42038" marB="42038"/>
                </a:tc>
                <a:tc>
                  <a:txBody>
                    <a:bodyPr/>
                    <a:lstStyle/>
                    <a:p>
                      <a:r>
                        <a:rPr lang="en-US" sz="2800" dirty="0"/>
                        <a:t>.793</a:t>
                      </a:r>
                    </a:p>
                  </a:txBody>
                  <a:tcPr marL="84076" marR="84076" marT="42038" marB="42038"/>
                </a:tc>
                <a:tc>
                  <a:txBody>
                    <a:bodyPr/>
                    <a:lstStyle/>
                    <a:p>
                      <a:r>
                        <a:rPr lang="en-US" sz="2800" dirty="0"/>
                        <a:t>.090</a:t>
                      </a:r>
                    </a:p>
                  </a:txBody>
                  <a:tcPr marL="84076" marR="84076" marT="42038" marB="42038"/>
                </a:tc>
                <a:tc>
                  <a:txBody>
                    <a:bodyPr/>
                    <a:lstStyle/>
                    <a:p>
                      <a:r>
                        <a:rPr lang="en-US" sz="2800" dirty="0"/>
                        <a:t>.067</a:t>
                      </a:r>
                    </a:p>
                  </a:txBody>
                  <a:tcPr marL="84076" marR="84076" marT="42038" marB="42038"/>
                </a:tc>
                <a:extLst>
                  <a:ext uri="{0D108BD9-81ED-4DB2-BD59-A6C34878D82A}">
                    <a16:rowId xmlns:a16="http://schemas.microsoft.com/office/drawing/2014/main" val="3174712922"/>
                  </a:ext>
                </a:extLst>
              </a:tr>
              <a:tr h="420379">
                <a:tc gridSpan="7">
                  <a:txBody>
                    <a:bodyPr/>
                    <a:lstStyle/>
                    <a:p>
                      <a:r>
                        <a:rPr lang="en-US" sz="2800" b="1" dirty="0"/>
                        <a:t>Replication* (</a:t>
                      </a:r>
                      <a:r>
                        <a:rPr lang="en-US" sz="2800" b="1" i="1" dirty="0"/>
                        <a:t>n</a:t>
                      </a:r>
                      <a:r>
                        <a:rPr lang="en-US" sz="2800" b="1" dirty="0"/>
                        <a:t> = 671)</a:t>
                      </a:r>
                    </a:p>
                  </a:txBody>
                  <a:tcPr marL="84076" marR="84076" marT="42038" marB="42038"/>
                </a:tc>
                <a:tc hMerge="1">
                  <a:txBody>
                    <a:bodyPr/>
                    <a:lstStyle/>
                    <a:p>
                      <a:endParaRPr lang="en-US" sz="2800" dirty="0"/>
                    </a:p>
                  </a:txBody>
                  <a:tcPr/>
                </a:tc>
                <a:tc hMerge="1">
                  <a:txBody>
                    <a:bodyPr/>
                    <a:lstStyle/>
                    <a:p>
                      <a:endParaRPr lang="en-US"/>
                    </a:p>
                  </a:txBody>
                  <a:tcPr/>
                </a:tc>
                <a:tc hMerge="1">
                  <a:txBody>
                    <a:bodyPr/>
                    <a:lstStyle/>
                    <a:p>
                      <a:endParaRPr lang="en-US" sz="2800" dirty="0"/>
                    </a:p>
                  </a:txBody>
                  <a:tcPr/>
                </a:tc>
                <a:tc hMerge="1">
                  <a:txBody>
                    <a:bodyPr/>
                    <a:lstStyle/>
                    <a:p>
                      <a:endParaRPr lang="en-US" sz="2800" dirty="0"/>
                    </a:p>
                  </a:txBody>
                  <a:tcPr/>
                </a:tc>
                <a:tc hMerge="1">
                  <a:txBody>
                    <a:bodyPr/>
                    <a:lstStyle/>
                    <a:p>
                      <a:endParaRPr lang="en-US" sz="2800" dirty="0"/>
                    </a:p>
                  </a:txBody>
                  <a:tcPr/>
                </a:tc>
                <a:tc hMerge="1">
                  <a:txBody>
                    <a:bodyPr/>
                    <a:lstStyle/>
                    <a:p>
                      <a:endParaRPr lang="en-US" sz="2800" dirty="0"/>
                    </a:p>
                  </a:txBody>
                  <a:tcPr/>
                </a:tc>
                <a:extLst>
                  <a:ext uri="{0D108BD9-81ED-4DB2-BD59-A6C34878D82A}">
                    <a16:rowId xmlns:a16="http://schemas.microsoft.com/office/drawing/2014/main" val="336850860"/>
                  </a:ext>
                </a:extLst>
              </a:tr>
              <a:tr h="420379">
                <a:tc>
                  <a:txBody>
                    <a:bodyPr/>
                    <a:lstStyle/>
                    <a:p>
                      <a:pPr marL="0" marR="0" lvl="0" indent="0" algn="l" defTabSz="4389120" rtl="0" eaLnBrk="1" fontAlgn="auto" latinLnBrk="0" hangingPunct="1">
                        <a:lnSpc>
                          <a:spcPct val="100000"/>
                        </a:lnSpc>
                        <a:spcBef>
                          <a:spcPts val="0"/>
                        </a:spcBef>
                        <a:spcAft>
                          <a:spcPts val="0"/>
                        </a:spcAft>
                        <a:buClrTx/>
                        <a:buSzTx/>
                        <a:buFontTx/>
                        <a:buNone/>
                        <a:tabLst/>
                        <a:defRPr/>
                      </a:pPr>
                      <a:r>
                        <a:rPr lang="en-US" sz="2800" dirty="0"/>
                        <a:t>  19 item</a:t>
                      </a:r>
                    </a:p>
                  </a:txBody>
                  <a:tcPr marL="84076" marR="84076" marT="42038" marB="42038"/>
                </a:tc>
                <a:tc gridSpan="2">
                  <a:txBody>
                    <a:bodyPr/>
                    <a:lstStyle/>
                    <a:p>
                      <a:r>
                        <a:rPr lang="en-US" sz="2800" dirty="0"/>
                        <a:t>1024.69</a:t>
                      </a:r>
                    </a:p>
                  </a:txBody>
                  <a:tcPr marL="84076" marR="84076" marT="42038" marB="42038"/>
                </a:tc>
                <a:tc hMerge="1">
                  <a:txBody>
                    <a:bodyPr/>
                    <a:lstStyle/>
                    <a:p>
                      <a:endParaRPr lang="en-US" sz="2800" dirty="0"/>
                    </a:p>
                  </a:txBody>
                  <a:tcPr marL="84076" marR="84076" marT="42038" marB="42038"/>
                </a:tc>
                <a:tc>
                  <a:txBody>
                    <a:bodyPr/>
                    <a:lstStyle/>
                    <a:p>
                      <a:r>
                        <a:rPr lang="en-US" sz="2800" dirty="0"/>
                        <a:t>.825</a:t>
                      </a:r>
                    </a:p>
                  </a:txBody>
                  <a:tcPr marL="84076" marR="84076" marT="42038" marB="42038"/>
                </a:tc>
                <a:tc>
                  <a:txBody>
                    <a:bodyPr/>
                    <a:lstStyle/>
                    <a:p>
                      <a:r>
                        <a:rPr lang="en-US" sz="2800" dirty="0"/>
                        <a:t>.800</a:t>
                      </a:r>
                    </a:p>
                  </a:txBody>
                  <a:tcPr marL="84076" marR="84076" marT="42038" marB="42038"/>
                </a:tc>
                <a:tc>
                  <a:txBody>
                    <a:bodyPr/>
                    <a:lstStyle/>
                    <a:p>
                      <a:r>
                        <a:rPr lang="en-US" sz="2800" dirty="0"/>
                        <a:t>.094</a:t>
                      </a:r>
                    </a:p>
                  </a:txBody>
                  <a:tcPr marL="84076" marR="84076" marT="42038" marB="42038"/>
                </a:tc>
                <a:tc>
                  <a:txBody>
                    <a:bodyPr/>
                    <a:lstStyle/>
                    <a:p>
                      <a:r>
                        <a:rPr lang="en-US" sz="2800" dirty="0"/>
                        <a:t>.063</a:t>
                      </a:r>
                    </a:p>
                  </a:txBody>
                  <a:tcPr marL="84076" marR="84076" marT="42038" marB="42038"/>
                </a:tc>
                <a:extLst>
                  <a:ext uri="{0D108BD9-81ED-4DB2-BD59-A6C34878D82A}">
                    <a16:rowId xmlns:a16="http://schemas.microsoft.com/office/drawing/2014/main" val="1723940717"/>
                  </a:ext>
                </a:extLst>
              </a:tr>
              <a:tr h="420379">
                <a:tc gridSpan="7">
                  <a:txBody>
                    <a:bodyPr/>
                    <a:lstStyle/>
                    <a:p>
                      <a:pPr marL="0" marR="0" lvl="0" indent="0" algn="l" defTabSz="4389120" rtl="0" eaLnBrk="1" fontAlgn="auto" latinLnBrk="0" hangingPunct="1">
                        <a:lnSpc>
                          <a:spcPct val="100000"/>
                        </a:lnSpc>
                        <a:spcBef>
                          <a:spcPts val="0"/>
                        </a:spcBef>
                        <a:spcAft>
                          <a:spcPts val="0"/>
                        </a:spcAft>
                        <a:buClrTx/>
                        <a:buSzTx/>
                        <a:buFontTx/>
                        <a:buNone/>
                        <a:tabLst/>
                        <a:defRPr/>
                      </a:pPr>
                      <a:r>
                        <a:rPr lang="en-US" sz="1800" dirty="0"/>
                        <a:t>*discovery and replication sample were randomly selected from total sample</a:t>
                      </a:r>
                    </a:p>
                  </a:txBody>
                  <a:tcPr marL="84076" marR="84076" marT="42038" marB="42038"/>
                </a:tc>
                <a:tc hMerge="1">
                  <a:txBody>
                    <a:bodyPr/>
                    <a:lstStyle/>
                    <a:p>
                      <a:endParaRPr lang="en-US" sz="2800" dirty="0"/>
                    </a:p>
                  </a:txBody>
                  <a:tcPr marL="84076" marR="84076" marT="42038" marB="42038"/>
                </a:tc>
                <a:tc hMerge="1">
                  <a:txBody>
                    <a:bodyPr/>
                    <a:lstStyle/>
                    <a:p>
                      <a:endParaRPr lang="en-US"/>
                    </a:p>
                  </a:txBody>
                  <a:tcPr/>
                </a:tc>
                <a:tc hMerge="1">
                  <a:txBody>
                    <a:bodyPr/>
                    <a:lstStyle/>
                    <a:p>
                      <a:endParaRPr lang="en-US" sz="2800" dirty="0"/>
                    </a:p>
                  </a:txBody>
                  <a:tcPr marL="84076" marR="84076" marT="42038" marB="42038"/>
                </a:tc>
                <a:tc hMerge="1">
                  <a:txBody>
                    <a:bodyPr/>
                    <a:lstStyle/>
                    <a:p>
                      <a:endParaRPr lang="en-US" sz="2800" dirty="0"/>
                    </a:p>
                  </a:txBody>
                  <a:tcPr marL="84076" marR="84076" marT="42038" marB="42038"/>
                </a:tc>
                <a:tc hMerge="1">
                  <a:txBody>
                    <a:bodyPr/>
                    <a:lstStyle/>
                    <a:p>
                      <a:endParaRPr lang="en-US" sz="2800" dirty="0"/>
                    </a:p>
                  </a:txBody>
                  <a:tcPr marL="84076" marR="84076" marT="42038" marB="42038"/>
                </a:tc>
                <a:tc hMerge="1">
                  <a:txBody>
                    <a:bodyPr/>
                    <a:lstStyle/>
                    <a:p>
                      <a:endParaRPr lang="en-US" sz="2800" dirty="0"/>
                    </a:p>
                  </a:txBody>
                  <a:tcPr marL="84076" marR="84076" marT="42038" marB="42038"/>
                </a:tc>
                <a:extLst>
                  <a:ext uri="{0D108BD9-81ED-4DB2-BD59-A6C34878D82A}">
                    <a16:rowId xmlns:a16="http://schemas.microsoft.com/office/drawing/2014/main" val="3809708917"/>
                  </a:ext>
                </a:extLst>
              </a:tr>
            </a:tbl>
          </a:graphicData>
        </a:graphic>
      </p:graphicFrame>
      <p:sp>
        <p:nvSpPr>
          <p:cNvPr id="93" name="TextBox 92">
            <a:extLst>
              <a:ext uri="{FF2B5EF4-FFF2-40B4-BE49-F238E27FC236}">
                <a16:creationId xmlns:a16="http://schemas.microsoft.com/office/drawing/2014/main" id="{7381E656-1550-4678-91D6-50348E24F942}"/>
              </a:ext>
            </a:extLst>
          </p:cNvPr>
          <p:cNvSpPr txBox="1"/>
          <p:nvPr/>
        </p:nvSpPr>
        <p:spPr>
          <a:xfrm>
            <a:off x="10886341" y="6257649"/>
            <a:ext cx="3652778" cy="646331"/>
          </a:xfrm>
          <a:prstGeom prst="rect">
            <a:avLst/>
          </a:prstGeom>
          <a:noFill/>
        </p:spPr>
        <p:txBody>
          <a:bodyPr wrap="square" rtlCol="0">
            <a:spAutoFit/>
          </a:bodyPr>
          <a:lstStyle>
            <a:defPPr>
              <a:defRPr kern="1200"/>
            </a:defPPr>
          </a:lstStyle>
          <a:p>
            <a:r>
              <a:rPr lang="en-US" sz="3600" b="1" dirty="0">
                <a:solidFill>
                  <a:schemeClr val="tx1">
                    <a:lumMod val="75000"/>
                    <a:lumOff val="25000"/>
                  </a:schemeClr>
                </a:solidFill>
                <a:latin typeface="Montserrat Extra Bold" panose="00000900000000000000" pitchFamily="50" charset="0"/>
              </a:rPr>
              <a:t>Results</a:t>
            </a:r>
            <a:endParaRPr lang="en-US" sz="3310" b="1" dirty="0">
              <a:solidFill>
                <a:schemeClr val="tx1">
                  <a:lumMod val="75000"/>
                  <a:lumOff val="25000"/>
                </a:schemeClr>
              </a:solidFill>
              <a:latin typeface="Montserrat Extra Bold" panose="00000900000000000000" pitchFamily="50" charset="0"/>
            </a:endParaRPr>
          </a:p>
        </p:txBody>
      </p:sp>
      <p:sp>
        <p:nvSpPr>
          <p:cNvPr id="29" name="TextBox 28">
            <a:extLst>
              <a:ext uri="{FF2B5EF4-FFF2-40B4-BE49-F238E27FC236}">
                <a16:creationId xmlns:a16="http://schemas.microsoft.com/office/drawing/2014/main" id="{AC2B5DF6-BDCF-6485-67D6-53DDCAB6137D}"/>
              </a:ext>
            </a:extLst>
          </p:cNvPr>
          <p:cNvSpPr txBox="1"/>
          <p:nvPr/>
        </p:nvSpPr>
        <p:spPr>
          <a:xfrm>
            <a:off x="10915634" y="7156957"/>
            <a:ext cx="3652778" cy="646331"/>
          </a:xfrm>
          <a:prstGeom prst="rect">
            <a:avLst/>
          </a:prstGeom>
          <a:noFill/>
        </p:spPr>
        <p:txBody>
          <a:bodyPr wrap="square" rtlCol="0">
            <a:spAutoFit/>
          </a:bodyPr>
          <a:lstStyle>
            <a:defPPr>
              <a:defRPr kern="1200"/>
            </a:defPPr>
          </a:lstStyle>
          <a:p>
            <a:r>
              <a:rPr lang="en-US" sz="3600" b="1" dirty="0">
                <a:solidFill>
                  <a:schemeClr val="tx1">
                    <a:lumMod val="75000"/>
                    <a:lumOff val="25000"/>
                  </a:schemeClr>
                </a:solidFill>
                <a:latin typeface="Montserrat Extra Bold" panose="00000900000000000000" pitchFamily="50" charset="0"/>
              </a:rPr>
              <a:t>Objective 1:</a:t>
            </a:r>
            <a:endParaRPr lang="en-US" sz="3310" b="1" dirty="0">
              <a:solidFill>
                <a:schemeClr val="tx1">
                  <a:lumMod val="75000"/>
                  <a:lumOff val="25000"/>
                </a:schemeClr>
              </a:solidFill>
              <a:latin typeface="Montserrat Extra Bold" panose="00000900000000000000" pitchFamily="50" charset="0"/>
            </a:endParaRPr>
          </a:p>
        </p:txBody>
      </p:sp>
      <p:sp>
        <p:nvSpPr>
          <p:cNvPr id="89" name="TextBox 88">
            <a:extLst>
              <a:ext uri="{FF2B5EF4-FFF2-40B4-BE49-F238E27FC236}">
                <a16:creationId xmlns:a16="http://schemas.microsoft.com/office/drawing/2014/main" id="{3DC98687-D988-A1F0-6D5B-525EDA0E1A4B}"/>
              </a:ext>
            </a:extLst>
          </p:cNvPr>
          <p:cNvSpPr txBox="1"/>
          <p:nvPr/>
        </p:nvSpPr>
        <p:spPr>
          <a:xfrm>
            <a:off x="3813281" y="26066332"/>
            <a:ext cx="184731" cy="369332"/>
          </a:xfrm>
          <a:prstGeom prst="rect">
            <a:avLst/>
          </a:prstGeom>
          <a:noFill/>
        </p:spPr>
        <p:txBody>
          <a:bodyPr wrap="none" rtlCol="0">
            <a:spAutoFit/>
          </a:bodyPr>
          <a:lstStyle/>
          <a:p>
            <a:endParaRPr lang="en-US" dirty="0"/>
          </a:p>
        </p:txBody>
      </p:sp>
      <p:grpSp>
        <p:nvGrpSpPr>
          <p:cNvPr id="13" name="Group 12">
            <a:extLst>
              <a:ext uri="{FF2B5EF4-FFF2-40B4-BE49-F238E27FC236}">
                <a16:creationId xmlns:a16="http://schemas.microsoft.com/office/drawing/2014/main" id="{ACEC2BAB-821D-1B01-7E57-5E720275E460}"/>
              </a:ext>
            </a:extLst>
          </p:cNvPr>
          <p:cNvGrpSpPr/>
          <p:nvPr/>
        </p:nvGrpSpPr>
        <p:grpSpPr>
          <a:xfrm>
            <a:off x="690262" y="24825653"/>
            <a:ext cx="9069150" cy="1737984"/>
            <a:chOff x="690262" y="25212670"/>
            <a:chExt cx="9069150" cy="1737984"/>
          </a:xfrm>
        </p:grpSpPr>
        <p:sp>
          <p:nvSpPr>
            <p:cNvPr id="80" name="Rectangle 79">
              <a:extLst>
                <a:ext uri="{FF2B5EF4-FFF2-40B4-BE49-F238E27FC236}">
                  <a16:creationId xmlns:a16="http://schemas.microsoft.com/office/drawing/2014/main" id="{3894B1F0-97D0-474C-333B-58FC5C51CCFB}"/>
                </a:ext>
              </a:extLst>
            </p:cNvPr>
            <p:cNvSpPr/>
            <p:nvPr/>
          </p:nvSpPr>
          <p:spPr>
            <a:xfrm>
              <a:off x="690262" y="25212670"/>
              <a:ext cx="9069150" cy="1737984"/>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grpSp>
          <p:nvGrpSpPr>
            <p:cNvPr id="9" name="Group 8">
              <a:extLst>
                <a:ext uri="{FF2B5EF4-FFF2-40B4-BE49-F238E27FC236}">
                  <a16:creationId xmlns:a16="http://schemas.microsoft.com/office/drawing/2014/main" id="{DC9E9E45-6329-EE4D-DA49-ED9C32C96E0F}"/>
                </a:ext>
              </a:extLst>
            </p:cNvPr>
            <p:cNvGrpSpPr/>
            <p:nvPr/>
          </p:nvGrpSpPr>
          <p:grpSpPr>
            <a:xfrm>
              <a:off x="1020332" y="25285922"/>
              <a:ext cx="8407576" cy="1275720"/>
              <a:chOff x="1020332" y="25446272"/>
              <a:chExt cx="8407576" cy="1275720"/>
            </a:xfrm>
          </p:grpSpPr>
          <p:sp>
            <p:nvSpPr>
              <p:cNvPr id="81" name="Rectangle 80">
                <a:extLst>
                  <a:ext uri="{FF2B5EF4-FFF2-40B4-BE49-F238E27FC236}">
                    <a16:creationId xmlns:a16="http://schemas.microsoft.com/office/drawing/2014/main" id="{E9C954A9-CE17-BDF6-6123-8E7C1B74C430}"/>
                  </a:ext>
                </a:extLst>
              </p:cNvPr>
              <p:cNvSpPr/>
              <p:nvPr/>
            </p:nvSpPr>
            <p:spPr>
              <a:xfrm>
                <a:off x="1020332" y="25836518"/>
                <a:ext cx="2312084" cy="885474"/>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Determine # of factors from scree plot</a:t>
                </a:r>
              </a:p>
            </p:txBody>
          </p:sp>
          <p:cxnSp>
            <p:nvCxnSpPr>
              <p:cNvPr id="82" name="Straight Arrow Connector 81">
                <a:extLst>
                  <a:ext uri="{FF2B5EF4-FFF2-40B4-BE49-F238E27FC236}">
                    <a16:creationId xmlns:a16="http://schemas.microsoft.com/office/drawing/2014/main" id="{5BBA481C-79D6-611F-D3AB-F765FCA842A1}"/>
                  </a:ext>
                </a:extLst>
              </p:cNvPr>
              <p:cNvCxnSpPr>
                <a:cxnSpLocks/>
                <a:stCxn id="81" idx="3"/>
                <a:endCxn id="90" idx="1"/>
              </p:cNvCxnSpPr>
              <p:nvPr/>
            </p:nvCxnSpPr>
            <p:spPr>
              <a:xfrm>
                <a:off x="3332416" y="26279255"/>
                <a:ext cx="480862" cy="541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90" name="Rectangle 89">
                <a:extLst>
                  <a:ext uri="{FF2B5EF4-FFF2-40B4-BE49-F238E27FC236}">
                    <a16:creationId xmlns:a16="http://schemas.microsoft.com/office/drawing/2014/main" id="{DB5A1FC5-50B0-3435-E4FB-EF47E16BB1A6}"/>
                  </a:ext>
                </a:extLst>
              </p:cNvPr>
              <p:cNvSpPr/>
              <p:nvPr/>
            </p:nvSpPr>
            <p:spPr>
              <a:xfrm>
                <a:off x="3813278" y="25847348"/>
                <a:ext cx="2872589" cy="874643"/>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Identify which items load onto which factors </a:t>
                </a:r>
                <a:br>
                  <a:rPr lang="en-US" dirty="0">
                    <a:solidFill>
                      <a:schemeClr val="tx1"/>
                    </a:solidFill>
                  </a:rPr>
                </a:br>
                <a:r>
                  <a:rPr lang="en-US" sz="1400" dirty="0">
                    <a:solidFill>
                      <a:schemeClr val="tx1"/>
                    </a:solidFill>
                  </a:rPr>
                  <a:t>(no crossloading)</a:t>
                </a:r>
              </a:p>
            </p:txBody>
          </p:sp>
          <p:cxnSp>
            <p:nvCxnSpPr>
              <p:cNvPr id="92" name="Straight Arrow Connector 91">
                <a:extLst>
                  <a:ext uri="{FF2B5EF4-FFF2-40B4-BE49-F238E27FC236}">
                    <a16:creationId xmlns:a16="http://schemas.microsoft.com/office/drawing/2014/main" id="{4E263E8D-4D55-2E39-D844-9C59974A1F1C}"/>
                  </a:ext>
                </a:extLst>
              </p:cNvPr>
              <p:cNvCxnSpPr>
                <a:cxnSpLocks/>
              </p:cNvCxnSpPr>
              <p:nvPr/>
            </p:nvCxnSpPr>
            <p:spPr>
              <a:xfrm>
                <a:off x="6685867" y="26279255"/>
                <a:ext cx="429956"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96" name="Rectangle 95">
                <a:extLst>
                  <a:ext uri="{FF2B5EF4-FFF2-40B4-BE49-F238E27FC236}">
                    <a16:creationId xmlns:a16="http://schemas.microsoft.com/office/drawing/2014/main" id="{E64F19E5-715B-483E-D33C-1F89732E2596}"/>
                  </a:ext>
                </a:extLst>
              </p:cNvPr>
              <p:cNvSpPr/>
              <p:nvPr/>
            </p:nvSpPr>
            <p:spPr>
              <a:xfrm>
                <a:off x="7115824" y="25847344"/>
                <a:ext cx="2312084" cy="874643"/>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Remove items with loading &lt; 0.2</a:t>
                </a:r>
              </a:p>
            </p:txBody>
          </p:sp>
          <p:sp>
            <p:nvSpPr>
              <p:cNvPr id="97" name="TextBox 96">
                <a:extLst>
                  <a:ext uri="{FF2B5EF4-FFF2-40B4-BE49-F238E27FC236}">
                    <a16:creationId xmlns:a16="http://schemas.microsoft.com/office/drawing/2014/main" id="{7699939F-CD6C-C66D-9434-229C26E55EB3}"/>
                  </a:ext>
                </a:extLst>
              </p:cNvPr>
              <p:cNvSpPr txBox="1"/>
              <p:nvPr/>
            </p:nvSpPr>
            <p:spPr>
              <a:xfrm>
                <a:off x="3247441" y="25446272"/>
                <a:ext cx="3736701" cy="369332"/>
              </a:xfrm>
              <a:prstGeom prst="rect">
                <a:avLst/>
              </a:prstGeom>
              <a:noFill/>
            </p:spPr>
            <p:txBody>
              <a:bodyPr wrap="square" rtlCol="0">
                <a:spAutoFit/>
              </a:bodyPr>
              <a:lstStyle/>
              <a:p>
                <a:r>
                  <a:rPr lang="en-US" dirty="0"/>
                  <a:t>Exploratory Factor Analysis (EFA)</a:t>
                </a:r>
              </a:p>
            </p:txBody>
          </p:sp>
        </p:grpSp>
      </p:grpSp>
      <p:grpSp>
        <p:nvGrpSpPr>
          <p:cNvPr id="11" name="Group 10">
            <a:extLst>
              <a:ext uri="{FF2B5EF4-FFF2-40B4-BE49-F238E27FC236}">
                <a16:creationId xmlns:a16="http://schemas.microsoft.com/office/drawing/2014/main" id="{EA44C22B-4437-E8A6-BFEA-FE7533D8B6ED}"/>
              </a:ext>
            </a:extLst>
          </p:cNvPr>
          <p:cNvGrpSpPr/>
          <p:nvPr/>
        </p:nvGrpSpPr>
        <p:grpSpPr>
          <a:xfrm>
            <a:off x="7841978" y="23519282"/>
            <a:ext cx="2452210" cy="4213925"/>
            <a:chOff x="7841978" y="23765669"/>
            <a:chExt cx="2452210" cy="4213925"/>
          </a:xfrm>
        </p:grpSpPr>
        <p:cxnSp>
          <p:nvCxnSpPr>
            <p:cNvPr id="105" name="Elbow Connector 104">
              <a:extLst>
                <a:ext uri="{FF2B5EF4-FFF2-40B4-BE49-F238E27FC236}">
                  <a16:creationId xmlns:a16="http://schemas.microsoft.com/office/drawing/2014/main" id="{FD59609B-D00A-15F5-2B35-ADD051675319}"/>
                </a:ext>
              </a:extLst>
            </p:cNvPr>
            <p:cNvCxnSpPr>
              <a:cxnSpLocks/>
              <a:stCxn id="98" idx="3"/>
            </p:cNvCxnSpPr>
            <p:nvPr/>
          </p:nvCxnSpPr>
          <p:spPr>
            <a:xfrm flipH="1" flipV="1">
              <a:off x="8849930" y="24998043"/>
              <a:ext cx="909482" cy="2981551"/>
            </a:xfrm>
            <a:prstGeom prst="bentConnector4">
              <a:avLst>
                <a:gd name="adj1" fmla="val -25135"/>
                <a:gd name="adj2" fmla="val 112842"/>
              </a:avLst>
            </a:prstGeom>
            <a:ln>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06" name="TextBox 105">
              <a:extLst>
                <a:ext uri="{FF2B5EF4-FFF2-40B4-BE49-F238E27FC236}">
                  <a16:creationId xmlns:a16="http://schemas.microsoft.com/office/drawing/2014/main" id="{178B93C3-632F-80B7-A081-C47AEDFC8E35}"/>
                </a:ext>
              </a:extLst>
            </p:cNvPr>
            <p:cNvSpPr txBox="1"/>
            <p:nvPr/>
          </p:nvSpPr>
          <p:spPr>
            <a:xfrm>
              <a:off x="7841978" y="23765669"/>
              <a:ext cx="2452210" cy="584775"/>
            </a:xfrm>
            <a:prstGeom prst="rect">
              <a:avLst/>
            </a:prstGeom>
            <a:noFill/>
          </p:spPr>
          <p:txBody>
            <a:bodyPr wrap="square" rtlCol="0">
              <a:spAutoFit/>
            </a:bodyPr>
            <a:lstStyle/>
            <a:p>
              <a:pPr algn="ctr"/>
              <a:r>
                <a:rPr lang="en-US" sz="1600" dirty="0">
                  <a:solidFill>
                    <a:schemeClr val="accent2"/>
                  </a:solidFill>
                </a:rPr>
                <a:t>Repeat until fit indices show good fit</a:t>
              </a:r>
            </a:p>
          </p:txBody>
        </p:sp>
      </p:grpSp>
      <p:grpSp>
        <p:nvGrpSpPr>
          <p:cNvPr id="10" name="Group 9">
            <a:extLst>
              <a:ext uri="{FF2B5EF4-FFF2-40B4-BE49-F238E27FC236}">
                <a16:creationId xmlns:a16="http://schemas.microsoft.com/office/drawing/2014/main" id="{9FBF2907-6387-8894-7514-AA3A3179C521}"/>
              </a:ext>
            </a:extLst>
          </p:cNvPr>
          <p:cNvGrpSpPr/>
          <p:nvPr/>
        </p:nvGrpSpPr>
        <p:grpSpPr>
          <a:xfrm>
            <a:off x="2370311" y="22278650"/>
            <a:ext cx="5486391" cy="2505522"/>
            <a:chOff x="2370311" y="22685387"/>
            <a:chExt cx="5486391" cy="2505522"/>
          </a:xfrm>
        </p:grpSpPr>
        <p:sp>
          <p:nvSpPr>
            <p:cNvPr id="75" name="Rectangle 74">
              <a:extLst>
                <a:ext uri="{FF2B5EF4-FFF2-40B4-BE49-F238E27FC236}">
                  <a16:creationId xmlns:a16="http://schemas.microsoft.com/office/drawing/2014/main" id="{D8584109-F043-45CB-E5F9-7A42BA136D1E}"/>
                </a:ext>
              </a:extLst>
            </p:cNvPr>
            <p:cNvSpPr/>
            <p:nvPr/>
          </p:nvSpPr>
          <p:spPr>
            <a:xfrm>
              <a:off x="2370311" y="22685387"/>
              <a:ext cx="5486390" cy="910821"/>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29 items that map effort, response, or anticipation chosen from 91 items based on agreement of 2 of 3 raters</a:t>
              </a:r>
            </a:p>
          </p:txBody>
        </p:sp>
        <p:cxnSp>
          <p:nvCxnSpPr>
            <p:cNvPr id="77" name="Straight Arrow Connector 76">
              <a:extLst>
                <a:ext uri="{FF2B5EF4-FFF2-40B4-BE49-F238E27FC236}">
                  <a16:creationId xmlns:a16="http://schemas.microsoft.com/office/drawing/2014/main" id="{722C5234-AFD8-4CF6-5F57-CD7C04BB4CC4}"/>
                </a:ext>
              </a:extLst>
            </p:cNvPr>
            <p:cNvCxnSpPr>
              <a:cxnSpLocks/>
              <a:stCxn id="75" idx="2"/>
              <a:endCxn id="79" idx="0"/>
            </p:cNvCxnSpPr>
            <p:nvPr/>
          </p:nvCxnSpPr>
          <p:spPr>
            <a:xfrm>
              <a:off x="5113506" y="23596208"/>
              <a:ext cx="1" cy="35197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9" name="Rectangle 78">
              <a:extLst>
                <a:ext uri="{FF2B5EF4-FFF2-40B4-BE49-F238E27FC236}">
                  <a16:creationId xmlns:a16="http://schemas.microsoft.com/office/drawing/2014/main" id="{00E89C35-AD67-5934-2780-9A98F79DE7A6}"/>
                </a:ext>
              </a:extLst>
            </p:cNvPr>
            <p:cNvSpPr/>
            <p:nvPr/>
          </p:nvSpPr>
          <p:spPr>
            <a:xfrm>
              <a:off x="2370311" y="23948182"/>
              <a:ext cx="5486391" cy="910821"/>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Participants with &gt;15% missing data excluded. Remaining missing data imputed within each age group using multiple imputation (predictive mean matching)</a:t>
              </a:r>
            </a:p>
          </p:txBody>
        </p:sp>
        <p:cxnSp>
          <p:nvCxnSpPr>
            <p:cNvPr id="107" name="Straight Arrow Connector 106">
              <a:extLst>
                <a:ext uri="{FF2B5EF4-FFF2-40B4-BE49-F238E27FC236}">
                  <a16:creationId xmlns:a16="http://schemas.microsoft.com/office/drawing/2014/main" id="{751B6EF0-F6D1-A34E-07E2-B7AB9D637E30}"/>
                </a:ext>
              </a:extLst>
            </p:cNvPr>
            <p:cNvCxnSpPr>
              <a:cxnSpLocks/>
            </p:cNvCxnSpPr>
            <p:nvPr/>
          </p:nvCxnSpPr>
          <p:spPr>
            <a:xfrm>
              <a:off x="5113506" y="24838935"/>
              <a:ext cx="1" cy="35197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4" name="Group 13">
            <a:extLst>
              <a:ext uri="{FF2B5EF4-FFF2-40B4-BE49-F238E27FC236}">
                <a16:creationId xmlns:a16="http://schemas.microsoft.com/office/drawing/2014/main" id="{6A60D5BD-829A-2F0E-A221-DB604FC3431C}"/>
              </a:ext>
            </a:extLst>
          </p:cNvPr>
          <p:cNvGrpSpPr/>
          <p:nvPr/>
        </p:nvGrpSpPr>
        <p:grpSpPr>
          <a:xfrm>
            <a:off x="690262" y="26563637"/>
            <a:ext cx="9069150" cy="1981200"/>
            <a:chOff x="690262" y="26780873"/>
            <a:chExt cx="9069150" cy="1981200"/>
          </a:xfrm>
        </p:grpSpPr>
        <p:sp>
          <p:nvSpPr>
            <p:cNvPr id="98" name="Rectangle 97">
              <a:extLst>
                <a:ext uri="{FF2B5EF4-FFF2-40B4-BE49-F238E27FC236}">
                  <a16:creationId xmlns:a16="http://schemas.microsoft.com/office/drawing/2014/main" id="{15343E12-4277-F382-CF0A-7C47CE114ECF}"/>
                </a:ext>
              </a:extLst>
            </p:cNvPr>
            <p:cNvSpPr/>
            <p:nvPr/>
          </p:nvSpPr>
          <p:spPr>
            <a:xfrm>
              <a:off x="690262" y="27138813"/>
              <a:ext cx="9069150" cy="1623260"/>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grpSp>
          <p:nvGrpSpPr>
            <p:cNvPr id="12" name="Group 11">
              <a:extLst>
                <a:ext uri="{FF2B5EF4-FFF2-40B4-BE49-F238E27FC236}">
                  <a16:creationId xmlns:a16="http://schemas.microsoft.com/office/drawing/2014/main" id="{84F4C952-F5A1-AD6A-9DDD-7CE5A12A486D}"/>
                </a:ext>
              </a:extLst>
            </p:cNvPr>
            <p:cNvGrpSpPr/>
            <p:nvPr/>
          </p:nvGrpSpPr>
          <p:grpSpPr>
            <a:xfrm>
              <a:off x="1025715" y="26780873"/>
              <a:ext cx="8407576" cy="1716927"/>
              <a:chOff x="1025715" y="26941223"/>
              <a:chExt cx="8407576" cy="1716927"/>
            </a:xfrm>
          </p:grpSpPr>
          <p:grpSp>
            <p:nvGrpSpPr>
              <p:cNvPr id="2" name="Group 1">
                <a:extLst>
                  <a:ext uri="{FF2B5EF4-FFF2-40B4-BE49-F238E27FC236}">
                    <a16:creationId xmlns:a16="http://schemas.microsoft.com/office/drawing/2014/main" id="{E0612D2E-9AB9-DDFC-D5AD-9618B1959910}"/>
                  </a:ext>
                </a:extLst>
              </p:cNvPr>
              <p:cNvGrpSpPr/>
              <p:nvPr/>
            </p:nvGrpSpPr>
            <p:grpSpPr>
              <a:xfrm>
                <a:off x="1025715" y="27391359"/>
                <a:ext cx="8407576" cy="1266791"/>
                <a:chOff x="1025715" y="27391359"/>
                <a:chExt cx="8407576" cy="1266791"/>
              </a:xfrm>
            </p:grpSpPr>
            <p:sp>
              <p:nvSpPr>
                <p:cNvPr id="99" name="Rectangle 98">
                  <a:extLst>
                    <a:ext uri="{FF2B5EF4-FFF2-40B4-BE49-F238E27FC236}">
                      <a16:creationId xmlns:a16="http://schemas.microsoft.com/office/drawing/2014/main" id="{E33FB9C9-060A-BFBD-F76C-4887E4386E7C}"/>
                    </a:ext>
                  </a:extLst>
                </p:cNvPr>
                <p:cNvSpPr/>
                <p:nvPr/>
              </p:nvSpPr>
              <p:spPr>
                <a:xfrm>
                  <a:off x="1025715" y="27861736"/>
                  <a:ext cx="2312084" cy="796414"/>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Fit EFA structure </a:t>
                  </a:r>
                  <a:br>
                    <a:rPr lang="en-US" dirty="0">
                      <a:solidFill>
                        <a:schemeClr val="tx1"/>
                      </a:solidFill>
                    </a:rPr>
                  </a:br>
                  <a:r>
                    <a:rPr lang="en-US" dirty="0">
                      <a:solidFill>
                        <a:schemeClr val="tx1"/>
                      </a:solidFill>
                    </a:rPr>
                    <a:t>to CFA</a:t>
                  </a:r>
                </a:p>
                <a:p>
                  <a:pPr algn="ctr"/>
                  <a:r>
                    <a:rPr lang="en-US" sz="1287" dirty="0">
                      <a:solidFill>
                        <a:schemeClr val="tx1"/>
                      </a:solidFill>
                    </a:rPr>
                    <a:t>(no crossloading)</a:t>
                  </a:r>
                </a:p>
              </p:txBody>
            </p:sp>
            <p:cxnSp>
              <p:nvCxnSpPr>
                <p:cNvPr id="100" name="Straight Arrow Connector 99">
                  <a:extLst>
                    <a:ext uri="{FF2B5EF4-FFF2-40B4-BE49-F238E27FC236}">
                      <a16:creationId xmlns:a16="http://schemas.microsoft.com/office/drawing/2014/main" id="{5D7445E7-0F1B-DDE1-355F-BE45A31BF84D}"/>
                    </a:ext>
                  </a:extLst>
                </p:cNvPr>
                <p:cNvCxnSpPr>
                  <a:cxnSpLocks/>
                  <a:stCxn id="99" idx="3"/>
                  <a:endCxn id="101" idx="1"/>
                </p:cNvCxnSpPr>
                <p:nvPr/>
              </p:nvCxnSpPr>
              <p:spPr>
                <a:xfrm>
                  <a:off x="3337799" y="28259943"/>
                  <a:ext cx="480862" cy="606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01" name="Rectangle 100">
                  <a:extLst>
                    <a:ext uri="{FF2B5EF4-FFF2-40B4-BE49-F238E27FC236}">
                      <a16:creationId xmlns:a16="http://schemas.microsoft.com/office/drawing/2014/main" id="{6091C8C2-0ED9-B09E-687D-51D892CD4030}"/>
                    </a:ext>
                  </a:extLst>
                </p:cNvPr>
                <p:cNvSpPr/>
                <p:nvPr/>
              </p:nvSpPr>
              <p:spPr>
                <a:xfrm>
                  <a:off x="3818661" y="27873870"/>
                  <a:ext cx="2227111" cy="784279"/>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Check Fit Indices </a:t>
                  </a:r>
                </a:p>
                <a:p>
                  <a:pPr algn="ctr"/>
                  <a:r>
                    <a:rPr lang="en-US" sz="1600" dirty="0">
                      <a:solidFill>
                        <a:schemeClr val="tx1"/>
                      </a:solidFill>
                    </a:rPr>
                    <a:t>(CFI, TLI, RMSEA, SRMR) </a:t>
                  </a:r>
                </a:p>
              </p:txBody>
            </p:sp>
            <p:cxnSp>
              <p:nvCxnSpPr>
                <p:cNvPr id="102" name="Straight Arrow Connector 101">
                  <a:extLst>
                    <a:ext uri="{FF2B5EF4-FFF2-40B4-BE49-F238E27FC236}">
                      <a16:creationId xmlns:a16="http://schemas.microsoft.com/office/drawing/2014/main" id="{489BBE30-39ED-3B92-3641-2AF0E1B4D371}"/>
                    </a:ext>
                  </a:extLst>
                </p:cNvPr>
                <p:cNvCxnSpPr>
                  <a:cxnSpLocks/>
                </p:cNvCxnSpPr>
                <p:nvPr/>
              </p:nvCxnSpPr>
              <p:spPr>
                <a:xfrm>
                  <a:off x="6045772" y="28249817"/>
                  <a:ext cx="429956"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03" name="Rectangle 102">
                  <a:extLst>
                    <a:ext uri="{FF2B5EF4-FFF2-40B4-BE49-F238E27FC236}">
                      <a16:creationId xmlns:a16="http://schemas.microsoft.com/office/drawing/2014/main" id="{5967B3C4-556E-636E-0EE6-C838477ED388}"/>
                    </a:ext>
                  </a:extLst>
                </p:cNvPr>
                <p:cNvSpPr/>
                <p:nvPr/>
              </p:nvSpPr>
              <p:spPr>
                <a:xfrm>
                  <a:off x="6526634" y="27861736"/>
                  <a:ext cx="2906657" cy="796414"/>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Remove items with low loadings or low within-factor item-total correlation</a:t>
                  </a:r>
                </a:p>
              </p:txBody>
            </p:sp>
            <p:sp>
              <p:nvSpPr>
                <p:cNvPr id="104" name="TextBox 103">
                  <a:extLst>
                    <a:ext uri="{FF2B5EF4-FFF2-40B4-BE49-F238E27FC236}">
                      <a16:creationId xmlns:a16="http://schemas.microsoft.com/office/drawing/2014/main" id="{B6D78CC5-9661-626E-A41B-71B2DC1F11D9}"/>
                    </a:ext>
                  </a:extLst>
                </p:cNvPr>
                <p:cNvSpPr txBox="1"/>
                <p:nvPr/>
              </p:nvSpPr>
              <p:spPr>
                <a:xfrm>
                  <a:off x="3298335" y="27391359"/>
                  <a:ext cx="3736701" cy="646331"/>
                </a:xfrm>
                <a:prstGeom prst="rect">
                  <a:avLst/>
                </a:prstGeom>
                <a:noFill/>
              </p:spPr>
              <p:txBody>
                <a:bodyPr wrap="square" rtlCol="0">
                  <a:spAutoFit/>
                </a:bodyPr>
                <a:lstStyle/>
                <a:p>
                  <a:r>
                    <a:rPr lang="en-US" dirty="0"/>
                    <a:t>Confirmatory Factor Analysis (CFA)</a:t>
                  </a:r>
                </a:p>
              </p:txBody>
            </p:sp>
          </p:grpSp>
          <p:cxnSp>
            <p:nvCxnSpPr>
              <p:cNvPr id="108" name="Straight Arrow Connector 107">
                <a:extLst>
                  <a:ext uri="{FF2B5EF4-FFF2-40B4-BE49-F238E27FC236}">
                    <a16:creationId xmlns:a16="http://schemas.microsoft.com/office/drawing/2014/main" id="{2E382BF4-94D6-1878-8492-C0C1F85B8442}"/>
                  </a:ext>
                </a:extLst>
              </p:cNvPr>
              <p:cNvCxnSpPr>
                <a:cxnSpLocks/>
              </p:cNvCxnSpPr>
              <p:nvPr/>
            </p:nvCxnSpPr>
            <p:spPr>
              <a:xfrm>
                <a:off x="5109086" y="26941223"/>
                <a:ext cx="1" cy="35197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sp>
        <p:nvSpPr>
          <p:cNvPr id="109" name="TextBox 108">
            <a:extLst>
              <a:ext uri="{FF2B5EF4-FFF2-40B4-BE49-F238E27FC236}">
                <a16:creationId xmlns:a16="http://schemas.microsoft.com/office/drawing/2014/main" id="{EAA91AB7-2990-9269-B85B-86332BF6529A}"/>
              </a:ext>
            </a:extLst>
          </p:cNvPr>
          <p:cNvSpPr txBox="1"/>
          <p:nvPr/>
        </p:nvSpPr>
        <p:spPr>
          <a:xfrm>
            <a:off x="466729" y="28697237"/>
            <a:ext cx="9784332" cy="1200329"/>
          </a:xfrm>
          <a:prstGeom prst="rect">
            <a:avLst/>
          </a:prstGeom>
          <a:noFill/>
        </p:spPr>
        <p:txBody>
          <a:bodyPr wrap="square" rtlCol="0">
            <a:spAutoFit/>
          </a:bodyPr>
          <a:lstStyle/>
          <a:p>
            <a:r>
              <a:rPr lang="en-US" sz="2400" dirty="0"/>
              <a:t>For comparisons between ASD and Typically Developing Children, ASD participants were matched to TDC (1:3) on age and sex, then compared on each novel reward subscale with MANOVA.</a:t>
            </a:r>
          </a:p>
        </p:txBody>
      </p:sp>
      <p:sp>
        <p:nvSpPr>
          <p:cNvPr id="16" name="TextBox 15">
            <a:extLst>
              <a:ext uri="{FF2B5EF4-FFF2-40B4-BE49-F238E27FC236}">
                <a16:creationId xmlns:a16="http://schemas.microsoft.com/office/drawing/2014/main" id="{6604B399-B836-D8D3-41D3-C782B35C9196}"/>
              </a:ext>
            </a:extLst>
          </p:cNvPr>
          <p:cNvSpPr txBox="1"/>
          <p:nvPr/>
        </p:nvSpPr>
        <p:spPr>
          <a:xfrm>
            <a:off x="11110119" y="29286638"/>
            <a:ext cx="19088647" cy="523220"/>
          </a:xfrm>
          <a:prstGeom prst="rect">
            <a:avLst/>
          </a:prstGeom>
          <a:noFill/>
        </p:spPr>
        <p:txBody>
          <a:bodyPr wrap="square" rtlCol="0">
            <a:spAutoFit/>
          </a:bodyPr>
          <a:lstStyle/>
          <a:p>
            <a:r>
              <a:rPr lang="en-US" sz="2800" dirty="0">
                <a:latin typeface="+mn-lt"/>
              </a:rPr>
              <a:t>No significant differences were observed between ASD and TDC groups on any subscale after correcting for multiple comparisons.</a:t>
            </a:r>
          </a:p>
        </p:txBody>
      </p:sp>
      <p:pic>
        <p:nvPicPr>
          <p:cNvPr id="21" name="Picture 20" descr="A graph of multiple colored squares&#10;&#10;Description automatically generated with medium confidence">
            <a:extLst>
              <a:ext uri="{FF2B5EF4-FFF2-40B4-BE49-F238E27FC236}">
                <a16:creationId xmlns:a16="http://schemas.microsoft.com/office/drawing/2014/main" id="{EA16AF41-5101-B47C-0EBB-E05CB9407970}"/>
              </a:ext>
            </a:extLst>
          </p:cNvPr>
          <p:cNvPicPr>
            <a:picLocks noChangeAspect="1"/>
          </p:cNvPicPr>
          <p:nvPr/>
        </p:nvPicPr>
        <p:blipFill rotWithShape="1">
          <a:blip r:embed="rId11">
            <a:extLst>
              <a:ext uri="{28A0092B-C50C-407E-A947-70E740481C1C}">
                <a14:useLocalDpi xmlns:a14="http://schemas.microsoft.com/office/drawing/2010/main" val="0"/>
              </a:ext>
            </a:extLst>
          </a:blip>
          <a:srcRect t="8826" r="1061"/>
          <a:stretch/>
        </p:blipFill>
        <p:spPr>
          <a:xfrm>
            <a:off x="10732441" y="21991637"/>
            <a:ext cx="21360992" cy="7064254"/>
          </a:xfrm>
          <a:prstGeom prst="rect">
            <a:avLst/>
          </a:prstGeom>
        </p:spPr>
      </p:pic>
      <p:sp>
        <p:nvSpPr>
          <p:cNvPr id="30" name="TextBox 29">
            <a:extLst>
              <a:ext uri="{FF2B5EF4-FFF2-40B4-BE49-F238E27FC236}">
                <a16:creationId xmlns:a16="http://schemas.microsoft.com/office/drawing/2014/main" id="{BA7BDAB6-7EFD-622F-1B5A-69F43DA5E621}"/>
              </a:ext>
            </a:extLst>
          </p:cNvPr>
          <p:cNvSpPr txBox="1"/>
          <p:nvPr/>
        </p:nvSpPr>
        <p:spPr>
          <a:xfrm>
            <a:off x="10857953" y="20543520"/>
            <a:ext cx="3652778" cy="646331"/>
          </a:xfrm>
          <a:prstGeom prst="rect">
            <a:avLst/>
          </a:prstGeom>
          <a:noFill/>
        </p:spPr>
        <p:txBody>
          <a:bodyPr wrap="square" rtlCol="0">
            <a:spAutoFit/>
          </a:bodyPr>
          <a:lstStyle>
            <a:defPPr>
              <a:defRPr kern="1200"/>
            </a:defPPr>
          </a:lstStyle>
          <a:p>
            <a:r>
              <a:rPr lang="en-US" sz="3600" b="1" dirty="0">
                <a:solidFill>
                  <a:schemeClr val="tx1">
                    <a:lumMod val="75000"/>
                    <a:lumOff val="25000"/>
                  </a:schemeClr>
                </a:solidFill>
                <a:latin typeface="Montserrat Extra Bold" panose="00000900000000000000" pitchFamily="50" charset="0"/>
              </a:rPr>
              <a:t>Objective 2:</a:t>
            </a:r>
            <a:endParaRPr lang="en-US" sz="3310" b="1" dirty="0">
              <a:solidFill>
                <a:schemeClr val="tx1">
                  <a:lumMod val="75000"/>
                  <a:lumOff val="25000"/>
                </a:schemeClr>
              </a:solidFill>
              <a:latin typeface="Montserrat Extra Bold" panose="00000900000000000000" pitchFamily="50" charset="0"/>
            </a:endParaRPr>
          </a:p>
        </p:txBody>
      </p:sp>
      <p:sp>
        <p:nvSpPr>
          <p:cNvPr id="24" name="TextBox 23">
            <a:extLst>
              <a:ext uri="{FF2B5EF4-FFF2-40B4-BE49-F238E27FC236}">
                <a16:creationId xmlns:a16="http://schemas.microsoft.com/office/drawing/2014/main" id="{6339D798-4C9D-9219-132C-89042D8709E8}"/>
              </a:ext>
            </a:extLst>
          </p:cNvPr>
          <p:cNvSpPr txBox="1"/>
          <p:nvPr/>
        </p:nvSpPr>
        <p:spPr>
          <a:xfrm>
            <a:off x="14023261" y="21252372"/>
            <a:ext cx="15882291" cy="646331"/>
          </a:xfrm>
          <a:prstGeom prst="rect">
            <a:avLst/>
          </a:prstGeom>
          <a:solidFill>
            <a:schemeClr val="bg1"/>
          </a:solidFill>
        </p:spPr>
        <p:txBody>
          <a:bodyPr wrap="square" rtlCol="0">
            <a:spAutoFit/>
          </a:bodyPr>
          <a:lstStyle/>
          <a:p>
            <a:r>
              <a:rPr lang="en-US" sz="3600" b="1" dirty="0">
                <a:latin typeface="+mn-lt"/>
              </a:rPr>
              <a:t>Figure 2. </a:t>
            </a:r>
            <a:r>
              <a:rPr lang="en-US" sz="3600" dirty="0"/>
              <a:t>Reward processing subscale scores for matched TDC and ASD samples</a:t>
            </a:r>
            <a:endParaRPr lang="en-US" sz="3600" dirty="0">
              <a:latin typeface="+mn-lt"/>
            </a:endParaRPr>
          </a:p>
        </p:txBody>
      </p:sp>
    </p:spTree>
    <p:extLst>
      <p:ext uri="{BB962C8B-B14F-4D97-AF65-F5344CB8AC3E}">
        <p14:creationId xmlns:p14="http://schemas.microsoft.com/office/powerpoint/2010/main" val="4128123355"/>
      </p:ext>
    </p:extLst>
  </p:cSld>
  <p:clrMapOvr>
    <a:masterClrMapping/>
  </p:clrMapOvr>
  <p:transition/>
  <p:extLst>
    <p:ext uri="{6950BFC3-D8DA-4A85-94F7-54DA5524770B}">
      <p188:commentRel xmlns:p188="http://schemas.microsoft.com/office/powerpoint/2018/8/main" r:id="rId3"/>
    </p:ext>
  </p:extLst>
</p:sld>
</file>

<file path=ppt/theme/theme1.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2013 - 2022 Theme</Template>
  <TotalTime>19295</TotalTime>
  <Words>1241</Words>
  <Application>Microsoft Macintosh PowerPoint</Application>
  <PresentationFormat>Custom</PresentationFormat>
  <Paragraphs>182</Paragraphs>
  <Slides>1</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Domine</vt:lpstr>
      <vt:lpstr>Montserrat Extra Bold</vt:lpstr>
      <vt:lpstr>Aptos</vt:lpstr>
      <vt:lpstr>Arial</vt:lpstr>
      <vt:lpstr>Calibri</vt:lpstr>
      <vt:lpstr>Calibri Light</vt:lpstr>
      <vt:lpstr>Office 2013 - 2022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Investigating Sex Differences: Characterization of the P1 and Social Behaviors Associated with Autism Yvonne C. Kuo, Erin S. M. Matsuba, and Natalie Russo Department of Psychology, Syracuse University, Syracuse, NY</dc:title>
  <cp:lastModifiedBy>Yvonne Kuo</cp:lastModifiedBy>
  <cp:revision>84</cp:revision>
  <cp:lastPrinted>2025-04-03T13:26:58Z</cp:lastPrinted>
  <dcterms:created xsi:type="dcterms:W3CDTF">2023-11-27T04:44:05Z</dcterms:created>
  <dcterms:modified xsi:type="dcterms:W3CDTF">2025-04-17T15:54:18Z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2023-04-05T00:00:00Z</vt:filetime>
  </property>
  <property fmtid="{D5CDD505-2E9C-101B-9397-08002B2CF9AE}" pid="3" name="LastSaved">
    <vt:filetime>2023-11-27T00:00:00Z</vt:filetime>
  </property>
  <property fmtid="{D5CDD505-2E9C-101B-9397-08002B2CF9AE}" pid="4" name="Producer">
    <vt:lpwstr>macOS Version 11.2.2 (Build 20D80) Quartz PDFContext</vt:lpwstr>
  </property>
</Properties>
</file>