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modernComment_11E_74DF0FB1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1" r:id="rId1"/>
  </p:sldMasterIdLst>
  <p:notesMasterIdLst>
    <p:notesMasterId r:id="rId3"/>
  </p:notesMasterIdLst>
  <p:sldIdLst>
    <p:sldId id="286" r:id="rId2"/>
  </p:sldIdLst>
  <p:sldSz cx="42794238" cy="30267275"/>
  <p:notesSz cx="20104100" cy="150812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80" userDrawn="1">
          <p15:clr>
            <a:srgbClr val="A4A3A4"/>
          </p15:clr>
        </p15:guide>
        <p15:guide id="2" pos="4598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6CD569A-A38F-7F5B-3B7C-C6EF0F97F38A}" name="Clements, Caitlin" initials="CC" userId="S::Caitlin.Clements@childrens.harvard.edu::bbcfc4a8-8f7f-46ee-ab97-7e83d9769b9b" providerId="AD"/>
  <p188:author id="{B5D2A1F3-F7E9-2434-FC27-1D76A52AF21B}" name="Yvonne Kuo" initials="" userId="S::ykuo3@nd.edu::beb0b876-a6e9-4954-9566-9f750e67022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7EAF3"/>
    <a:srgbClr val="DF7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6588"/>
    <p:restoredTop sz="96587"/>
  </p:normalViewPr>
  <p:slideViewPr>
    <p:cSldViewPr>
      <p:cViewPr>
        <p:scale>
          <a:sx n="39" d="100"/>
          <a:sy n="39" d="100"/>
        </p:scale>
        <p:origin x="-152" y="168"/>
      </p:cViewPr>
      <p:guideLst>
        <p:guide orient="horz" pos="5780"/>
        <p:guide pos="4598"/>
      </p:guideLst>
    </p:cSldViewPr>
  </p:slideViewPr>
  <p:notesTextViewPr>
    <p:cViewPr>
      <p:scale>
        <a:sx n="80" d="100"/>
        <a:sy n="8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8/10/relationships/authors" Target="authors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omments/modernComment_11E_74DF0FB1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43288C7-C393-3E45-87C2-38B4D552035E}" authorId="{66CD569A-A38F-7F5B-3B7C-C6EF0F97F38A}" status="resolved" created="2025-04-07T20:51:18.624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960775601" sldId="286"/>
      <ac:spMk id="12" creationId="{D263995C-2AE5-E814-59DA-7450F415FB39}"/>
      <ac:txMk cp="434">
        <ac:context len="760" hash="2818314668"/>
      </ac:txMk>
    </ac:txMkLst>
    <p188:pos x="10209173" y="4398198"/>
    <p188:txBody>
      <a:bodyPr/>
      <a:lstStyle/>
      <a:p>
        <a:r>
          <a:rPr lang="en-US"/>
          <a:t>Change to “Passive eye-tracking tasks can index components of reward processing in infancy” (cite 2 and also Hinz et al 2024)</a:t>
        </a:r>
      </a:p>
    </p188:txBody>
  </p188:cm>
  <p188:cm id="{1C3C1D06-D1C5-D546-8885-9B0B21B77512}" authorId="{66CD569A-A38F-7F5B-3B7C-C6EF0F97F38A}" status="resolved" created="2025-04-07T20:52:12.478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960775601" sldId="286"/>
      <ac:spMk id="12" creationId="{D263995C-2AE5-E814-59DA-7450F415FB39}"/>
      <ac:txMk cp="428" len="123">
        <ac:context len="760" hash="2818314668"/>
      </ac:txMk>
    </ac:txMkLst>
    <p188:pos x="10119232" y="5942184"/>
    <p188:txBody>
      <a:bodyPr/>
      <a:lstStyle/>
      <a:p>
        <a:r>
          <a:rPr lang="en-US"/>
          <a:t>Change to “ePeekaboo is a passive eye-tracking paradigm designed to measure contingency learning and anticipation through anticipatory saccades”</a:t>
        </a:r>
      </a:p>
    </p188:txBody>
  </p188:cm>
  <p188:cm id="{1E1ACAD1-9120-E84E-BBE5-8422553BC890}" authorId="{66CD569A-A38F-7F5B-3B7C-C6EF0F97F38A}" status="resolved" created="2025-04-07T20:53:43.788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960775601" sldId="286"/>
      <ac:spMk id="12" creationId="{D263995C-2AE5-E814-59DA-7450F415FB39}"/>
      <ac:txMk cp="553" len="201">
        <ac:context len="760" hash="2818314668"/>
      </ac:txMk>
    </ac:txMkLst>
    <p188:pos x="9864399" y="7471181"/>
    <p188:txBody>
      <a:bodyPr/>
      <a:lstStyle/>
      <a:p>
        <a:r>
          <a:rPr lang="en-US"/>
          <a:t>Change to “Longitudinal, developmental study of two components of reward processing - contingency learning and anticipation - could inform our understanding of the early development of social motivation in autism [cite Clements et al 2023]” </a:t>
        </a:r>
      </a:p>
    </p188:txBody>
  </p188:cm>
  <p188:cm id="{A70D6D3C-7236-E849-BC25-16E03068E697}" authorId="{66CD569A-A38F-7F5B-3B7C-C6EF0F97F38A}" status="resolved" created="2025-04-08T00:41:31.467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960775601" sldId="286"/>
      <ac:spMk id="36" creationId="{3176B9D1-2764-6FC1-E1DE-D896E7AD8ED2}"/>
      <ac:txMk cp="17" len="1">
        <ac:context len="63" hash="2634284304"/>
      </ac:txMk>
    </ac:txMkLst>
    <p188:pos x="6620003" y="1118146"/>
    <p188:replyLst>
      <p188:reply id="{2055F11F-1F45-3A4E-BBEF-40694E56AC2A}" authorId="{B5D2A1F3-F7E9-2434-FC27-1D76A52AF21B}" created="2025-04-09T15:49:15.461">
        <p188:txBody>
          <a:bodyPr/>
          <a:lstStyle/>
          <a:p>
            <a:r>
              <a:rPr lang="en-US"/>
              <a:t>Since we are rerunning data on just TD kids, will keep the TD here for now. </a:t>
            </a:r>
          </a:p>
        </p188:txBody>
        <p188:extLst>
          <p:ext xmlns:p="http://schemas.openxmlformats.org/presentationml/2006/main" uri="{57CB4572-C831-44C2-8A1C-0ADB6CCDFE69}">
            <p223:reactions xmlns:p223="http://schemas.microsoft.com/office/powerpoint/2022/03/main">
              <p223:rxn type="👍">
                <p223:instance time="2025-04-11T19:05:43.035" authorId="{66CD569A-A38F-7F5B-3B7C-C6EF0F97F38A}"/>
              </p223:rxn>
            </p223:reactions>
          </p:ext>
        </p188:extLst>
      </p188:reply>
    </p188:replyLst>
    <p188:txBody>
      <a:bodyPr/>
      <a:lstStyle/>
      <a:p>
        <a:r>
          <a:rPr lang="en-US"/>
          <a:t>Are they all typical? I don’t think so. Let’s just say 41 children and then explain it’s a very heterogenous group… or re-do analyses with only TDCs. If you send me a list of IDs that are TDC, I can re-run the analyses and re-populate the tables</a:t>
        </a:r>
      </a:p>
    </p188:txBody>
  </p188:cm>
  <p188:cm id="{693A773E-1A0A-9B4E-937E-825F0DBD40D6}" authorId="{66CD569A-A38F-7F5B-3B7C-C6EF0F97F38A}" created="2025-04-08T00:44:20.412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960775601" sldId="286"/>
      <ac:graphicFrameMk id="34" creationId="{F0418079-42AE-8398-FE00-53A98CD2A236}"/>
      <ac:tblMk/>
      <ac:tcMk rowId="1843709589" colId="2790578837"/>
      <ac:txMk cp="0" len="5">
        <ac:context len="6" hash="3328205146"/>
      </ac:txMk>
    </ac:txMkLst>
    <p188:pos x="1563348" y="2928241"/>
    <p188:replyLst>
      <p188:reply id="{2D274520-9B19-4A44-B151-C378AD2D43B6}" authorId="{B5D2A1F3-F7E9-2434-FC27-1D76A52AF21B}" created="2025-04-09T15:50:04.729">
        <p188:txBody>
          <a:bodyPr/>
          <a:lstStyle/>
          <a:p>
            <a:r>
              <a:rPr lang="en-US"/>
              <a:t>Keep this comment here because we will be rerunning data with just TD kids so demographics will change + reminder for me to change these numbers after data is rerun</a:t>
            </a:r>
          </a:p>
        </p188:txBody>
      </p188:reply>
    </p188:replyLst>
    <p188:txBody>
      <a:bodyPr/>
      <a:lstStyle/>
      <a:p>
        <a:r>
          <a:rPr lang="en-US"/>
          <a:t>Did you mean to have range present a range, not a 45? 
For age, please include SD and 1 decimal point. 
Let’s save 2 rows by instead of reporting Sex F/M, reporting N(% male) at the first row before age </a:t>
        </a:r>
      </a:p>
    </p188:txBody>
  </p188:cm>
  <p188:cm id="{BF8A0C8E-1E29-C143-B2F2-ED71CF23C431}" authorId="{66CD569A-A38F-7F5B-3B7C-C6EF0F97F38A}" created="2025-04-08T00:46:11.313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4169190117" sldId="275"/>
      <ac:spMk id="16" creationId="{3227DBFB-FF30-7F27-004F-83C2E18F3780}"/>
    </ac:deMkLst>
    <p188:replyLst>
      <p188:reply id="{723BFBB2-65DA-9347-8122-D67C84B58299}" authorId="{B5D2A1F3-F7E9-2434-FC27-1D76A52AF21B}" created="2025-04-08T13:27:20.770">
        <p188:txBody>
          <a:bodyPr/>
          <a:lstStyle/>
          <a:p>
            <a:r>
              <a:rPr lang="en-US"/>
              <a:t>Should we remove the Blocks (counterbalanced) or keep as text? or integrate into figure?</a:t>
            </a:r>
          </a:p>
        </p188:txBody>
      </p188:reply>
    </p188:replyLst>
    <p188:txBody>
      <a:bodyPr/>
      <a:lstStyle/>
      <a:p>
        <a:r>
          <a:rPr lang="en-US"/>
          <a:t>Let’s combine the info in this text box with the text in the figure, so “Social block” -&gt; “Social Block (caregiver; 30 trials)”</a:t>
        </a:r>
      </a:p>
    </p188:txBody>
  </p188:cm>
  <p188:cm id="{0F0F3C6E-3F4B-C747-BBD0-7DA2F92105E2}" authorId="{B5D2A1F3-F7E9-2434-FC27-1D76A52AF21B}" status="resolved" created="2025-04-09T15:50:44.163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960775601" sldId="286"/>
      <ac:spMk id="27" creationId="{D83D85B6-5FCD-0B43-9D37-513F67A1FAD0}"/>
      <ac:txMk cp="94">
        <ac:context len="234" hash="1415859705"/>
      </ac:txMk>
    </ac:txMkLst>
    <p188:pos x="8828789" y="2592531"/>
    <p188:txBody>
      <a:bodyPr/>
      <a:lstStyle/>
      <a:p>
        <a:r>
          <a:rPr lang="en-US"/>
          <a:t>Any grants we should be mentioning?</a:t>
        </a:r>
      </a:p>
    </p188:txBody>
  </p188:cm>
  <p188:cm id="{DD0CEEC6-A605-6F44-A9F4-84E77DEAD71F}" authorId="{B5D2A1F3-F7E9-2434-FC27-1D76A52AF21B}" status="resolved" created="2025-04-09T16:00:06.498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960775601" sldId="286"/>
      <ac:picMk id="3" creationId="{B63D9B8A-871B-0993-C1E3-D47A5AE1D28D}"/>
    </ac:deMkLst>
    <p188:txBody>
      <a:bodyPr/>
      <a:lstStyle/>
      <a:p>
        <a:r>
          <a:rPr lang="en-US"/>
          <a:t>change heat map figure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6E57A4-7F47-AC49-832F-01346F778800}" type="datetimeFigureOut">
              <a:rPr lang="en-US" smtClean="0"/>
              <a:t>4/28/25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454775" y="1885950"/>
            <a:ext cx="7194550" cy="508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7258050"/>
            <a:ext cx="16084550" cy="59388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432560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432560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4DCBF1-AAEB-2846-8DD8-E1AC7FAB2D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580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69771" rtl="0" eaLnBrk="1" latinLnBrk="0" hangingPunct="1">
      <a:defRPr sz="1141" kern="1200">
        <a:solidFill>
          <a:schemeClr val="tx1"/>
        </a:solidFill>
        <a:latin typeface="+mn-lt"/>
        <a:ea typeface="+mn-ea"/>
        <a:cs typeface="+mn-cs"/>
      </a:defRPr>
    </a:lvl1pPr>
    <a:lvl2pPr marL="434887" algn="l" defTabSz="869771" rtl="0" eaLnBrk="1" latinLnBrk="0" hangingPunct="1">
      <a:defRPr sz="1141" kern="1200">
        <a:solidFill>
          <a:schemeClr val="tx1"/>
        </a:solidFill>
        <a:latin typeface="+mn-lt"/>
        <a:ea typeface="+mn-ea"/>
        <a:cs typeface="+mn-cs"/>
      </a:defRPr>
    </a:lvl2pPr>
    <a:lvl3pPr marL="869771" algn="l" defTabSz="869771" rtl="0" eaLnBrk="1" latinLnBrk="0" hangingPunct="1">
      <a:defRPr sz="1141" kern="1200">
        <a:solidFill>
          <a:schemeClr val="tx1"/>
        </a:solidFill>
        <a:latin typeface="+mn-lt"/>
        <a:ea typeface="+mn-ea"/>
        <a:cs typeface="+mn-cs"/>
      </a:defRPr>
    </a:lvl3pPr>
    <a:lvl4pPr marL="1304656" algn="l" defTabSz="869771" rtl="0" eaLnBrk="1" latinLnBrk="0" hangingPunct="1">
      <a:defRPr sz="1141" kern="1200">
        <a:solidFill>
          <a:schemeClr val="tx1"/>
        </a:solidFill>
        <a:latin typeface="+mn-lt"/>
        <a:ea typeface="+mn-ea"/>
        <a:cs typeface="+mn-cs"/>
      </a:defRPr>
    </a:lvl4pPr>
    <a:lvl5pPr marL="1739543" algn="l" defTabSz="869771" rtl="0" eaLnBrk="1" latinLnBrk="0" hangingPunct="1">
      <a:defRPr sz="1141" kern="1200">
        <a:solidFill>
          <a:schemeClr val="tx1"/>
        </a:solidFill>
        <a:latin typeface="+mn-lt"/>
        <a:ea typeface="+mn-ea"/>
        <a:cs typeface="+mn-cs"/>
      </a:defRPr>
    </a:lvl5pPr>
    <a:lvl6pPr marL="2174429" algn="l" defTabSz="869771" rtl="0" eaLnBrk="1" latinLnBrk="0" hangingPunct="1">
      <a:defRPr sz="1141" kern="1200">
        <a:solidFill>
          <a:schemeClr val="tx1"/>
        </a:solidFill>
        <a:latin typeface="+mn-lt"/>
        <a:ea typeface="+mn-ea"/>
        <a:cs typeface="+mn-cs"/>
      </a:defRPr>
    </a:lvl6pPr>
    <a:lvl7pPr marL="2609314" algn="l" defTabSz="869771" rtl="0" eaLnBrk="1" latinLnBrk="0" hangingPunct="1">
      <a:defRPr sz="1141" kern="1200">
        <a:solidFill>
          <a:schemeClr val="tx1"/>
        </a:solidFill>
        <a:latin typeface="+mn-lt"/>
        <a:ea typeface="+mn-ea"/>
        <a:cs typeface="+mn-cs"/>
      </a:defRPr>
    </a:lvl7pPr>
    <a:lvl8pPr marL="3044199" algn="l" defTabSz="869771" rtl="0" eaLnBrk="1" latinLnBrk="0" hangingPunct="1">
      <a:defRPr sz="1141" kern="1200">
        <a:solidFill>
          <a:schemeClr val="tx1"/>
        </a:solidFill>
        <a:latin typeface="+mn-lt"/>
        <a:ea typeface="+mn-ea"/>
        <a:cs typeface="+mn-cs"/>
      </a:defRPr>
    </a:lvl8pPr>
    <a:lvl9pPr marL="3479085" algn="l" defTabSz="869771" rtl="0" eaLnBrk="1" latinLnBrk="0" hangingPunct="1">
      <a:defRPr sz="11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FD4B12-FFA4-7E3D-0B6A-EAC8B9EBFA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34AD35-603E-9DCC-328A-1EB87A7D0D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454775" y="1885950"/>
            <a:ext cx="7194550" cy="50895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331007-8DCC-2E37-D263-0870A76E5F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869771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rgbClr val="222222"/>
                </a:solidFill>
              </a:rPr>
              <a:t>Duration: duration of looking decreases across trials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4000" dirty="0">
              <a:solidFill>
                <a:srgbClr val="222222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000" dirty="0">
                <a:solidFill>
                  <a:srgbClr val="222222"/>
                </a:solidFill>
              </a:rPr>
              <a:t>(Trial effect: </a:t>
            </a:r>
            <a:r>
              <a:rPr lang="el-GR" sz="4000" dirty="0">
                <a:solidFill>
                  <a:srgbClr val="222222"/>
                </a:solidFill>
              </a:rPr>
              <a:t>β = -0.0004, </a:t>
            </a:r>
            <a:r>
              <a:rPr lang="en-US" sz="4000" dirty="0">
                <a:solidFill>
                  <a:srgbClr val="222222"/>
                </a:solidFill>
              </a:rPr>
              <a:t>SE = 0.0001, t = -3.14)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000" dirty="0" err="1">
                <a:solidFill>
                  <a:srgbClr val="222222"/>
                </a:solidFill>
              </a:rPr>
              <a:t>NumFix</a:t>
            </a:r>
            <a:r>
              <a:rPr lang="en-US" sz="4000" dirty="0">
                <a:solidFill>
                  <a:srgbClr val="222222"/>
                </a:solidFill>
              </a:rPr>
              <a:t>: # of fixations decreases across trials (due to habituation?) (Trial effect: </a:t>
            </a:r>
            <a:r>
              <a:rPr lang="el-GR" sz="4000" dirty="0">
                <a:solidFill>
                  <a:srgbClr val="222222"/>
                </a:solidFill>
              </a:rPr>
              <a:t>β = -0.005, </a:t>
            </a:r>
            <a:r>
              <a:rPr lang="en-US" sz="4000" dirty="0">
                <a:solidFill>
                  <a:srgbClr val="222222"/>
                </a:solidFill>
              </a:rPr>
              <a:t>SE = 0.001, t = -4.02)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4000" dirty="0">
              <a:solidFill>
                <a:srgbClr val="222222"/>
              </a:solidFill>
            </a:endParaRPr>
          </a:p>
          <a:p>
            <a:pPr marL="0" marR="0" lvl="0" indent="0" algn="l" defTabSz="869771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>
                <a:latin typeface="Calibri"/>
                <a:cs typeface="Calibri"/>
              </a:rPr>
              <a:t>Eyetracker</a:t>
            </a:r>
            <a:r>
              <a:rPr lang="en-US" sz="4000" dirty="0">
                <a:latin typeface="Calibri"/>
                <a:cs typeface="Calibri"/>
              </a:rPr>
              <a:t>: 120Hz Tobii Pro Fusion </a:t>
            </a:r>
            <a:r>
              <a:rPr lang="en-US" sz="4000" dirty="0" err="1">
                <a:latin typeface="Calibri"/>
                <a:cs typeface="Calibri"/>
              </a:rPr>
              <a:t>eyetracker</a:t>
            </a:r>
            <a:r>
              <a:rPr lang="en-US" sz="4000" dirty="0">
                <a:latin typeface="Calibri"/>
                <a:cs typeface="Calibri"/>
              </a:rPr>
              <a:t> [4]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4000" dirty="0">
              <a:solidFill>
                <a:srgbClr val="22222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3666C6-9BF7-C9D1-9FF1-895524635E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4DCBF1-AAEB-2846-8DD8-E1AC7FAB2D5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830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9568" y="4953466"/>
            <a:ext cx="36375102" cy="10537496"/>
          </a:xfrm>
        </p:spPr>
        <p:txBody>
          <a:bodyPr anchor="b"/>
          <a:lstStyle>
            <a:lvl1pPr algn="ctr">
              <a:defRPr sz="264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49280" y="15897328"/>
            <a:ext cx="32095679" cy="7307583"/>
          </a:xfrm>
        </p:spPr>
        <p:txBody>
          <a:bodyPr/>
          <a:lstStyle>
            <a:lvl1pPr marL="0" indent="0" algn="ctr">
              <a:buNone/>
              <a:defRPr sz="10592"/>
            </a:lvl1pPr>
            <a:lvl2pPr marL="2017806" indent="0" algn="ctr">
              <a:buNone/>
              <a:defRPr sz="8827"/>
            </a:lvl2pPr>
            <a:lvl3pPr marL="4035613" indent="0" algn="ctr">
              <a:buNone/>
              <a:defRPr sz="7944"/>
            </a:lvl3pPr>
            <a:lvl4pPr marL="6053419" indent="0" algn="ctr">
              <a:buNone/>
              <a:defRPr sz="7061"/>
            </a:lvl4pPr>
            <a:lvl5pPr marL="8071226" indent="0" algn="ctr">
              <a:buNone/>
              <a:defRPr sz="7061"/>
            </a:lvl5pPr>
            <a:lvl6pPr marL="10089032" indent="0" algn="ctr">
              <a:buNone/>
              <a:defRPr sz="7061"/>
            </a:lvl6pPr>
            <a:lvl7pPr marL="12106839" indent="0" algn="ctr">
              <a:buNone/>
              <a:defRPr sz="7061"/>
            </a:lvl7pPr>
            <a:lvl8pPr marL="14124645" indent="0" algn="ctr">
              <a:buNone/>
              <a:defRPr sz="7061"/>
            </a:lvl8pPr>
            <a:lvl9pPr marL="16142452" indent="0" algn="ctr">
              <a:buNone/>
              <a:defRPr sz="7061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35061-2F74-46D4-9F8F-C77EF304855D}" type="datetimeFigureOut">
              <a:rPr lang="en-US" smtClean="0"/>
              <a:t>4/28/25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52CE-B062-47D6-A8CB-AF6B214D1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106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35061-2F74-46D4-9F8F-C77EF304855D}" type="datetimeFigureOut">
              <a:rPr lang="en-US" smtClean="0"/>
              <a:t>4/28/25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52CE-B062-47D6-A8CB-AF6B214D1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853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0624629" y="1611452"/>
            <a:ext cx="9227508" cy="25650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42106" y="1611452"/>
            <a:ext cx="27147595" cy="25650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35061-2F74-46D4-9F8F-C77EF304855D}" type="datetimeFigureOut">
              <a:rPr lang="en-US" smtClean="0"/>
              <a:t>4/28/25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52CE-B062-47D6-A8CB-AF6B214D1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361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35061-2F74-46D4-9F8F-C77EF304855D}" type="datetimeFigureOut">
              <a:rPr lang="en-US" smtClean="0"/>
              <a:t>4/28/25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52CE-B062-47D6-A8CB-AF6B214D1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175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19818" y="7545809"/>
            <a:ext cx="36910030" cy="12590343"/>
          </a:xfrm>
        </p:spPr>
        <p:txBody>
          <a:bodyPr anchor="b"/>
          <a:lstStyle>
            <a:lvl1pPr>
              <a:defRPr sz="264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19818" y="20255262"/>
            <a:ext cx="36910030" cy="6620964"/>
          </a:xfrm>
        </p:spPr>
        <p:txBody>
          <a:bodyPr/>
          <a:lstStyle>
            <a:lvl1pPr marL="0" indent="0">
              <a:buNone/>
              <a:defRPr sz="10592">
                <a:solidFill>
                  <a:schemeClr val="tx1"/>
                </a:solidFill>
              </a:defRPr>
            </a:lvl1pPr>
            <a:lvl2pPr marL="2017806" indent="0">
              <a:buNone/>
              <a:defRPr sz="8827">
                <a:solidFill>
                  <a:schemeClr val="tx1">
                    <a:tint val="75000"/>
                  </a:schemeClr>
                </a:solidFill>
              </a:defRPr>
            </a:lvl2pPr>
            <a:lvl3pPr marL="4035613" indent="0">
              <a:buNone/>
              <a:defRPr sz="7944">
                <a:solidFill>
                  <a:schemeClr val="tx1">
                    <a:tint val="75000"/>
                  </a:schemeClr>
                </a:solidFill>
              </a:defRPr>
            </a:lvl3pPr>
            <a:lvl4pPr marL="6053419" indent="0">
              <a:buNone/>
              <a:defRPr sz="7061">
                <a:solidFill>
                  <a:schemeClr val="tx1">
                    <a:tint val="75000"/>
                  </a:schemeClr>
                </a:solidFill>
              </a:defRPr>
            </a:lvl4pPr>
            <a:lvl5pPr marL="8071226" indent="0">
              <a:buNone/>
              <a:defRPr sz="7061">
                <a:solidFill>
                  <a:schemeClr val="tx1">
                    <a:tint val="75000"/>
                  </a:schemeClr>
                </a:solidFill>
              </a:defRPr>
            </a:lvl5pPr>
            <a:lvl6pPr marL="10089032" indent="0">
              <a:buNone/>
              <a:defRPr sz="7061">
                <a:solidFill>
                  <a:schemeClr val="tx1">
                    <a:tint val="75000"/>
                  </a:schemeClr>
                </a:solidFill>
              </a:defRPr>
            </a:lvl6pPr>
            <a:lvl7pPr marL="12106839" indent="0">
              <a:buNone/>
              <a:defRPr sz="7061">
                <a:solidFill>
                  <a:schemeClr val="tx1">
                    <a:tint val="75000"/>
                  </a:schemeClr>
                </a:solidFill>
              </a:defRPr>
            </a:lvl7pPr>
            <a:lvl8pPr marL="14124645" indent="0">
              <a:buNone/>
              <a:defRPr sz="7061">
                <a:solidFill>
                  <a:schemeClr val="tx1">
                    <a:tint val="75000"/>
                  </a:schemeClr>
                </a:solidFill>
              </a:defRPr>
            </a:lvl8pPr>
            <a:lvl9pPr marL="16142452" indent="0">
              <a:buNone/>
              <a:defRPr sz="706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35061-2F74-46D4-9F8F-C77EF304855D}" type="datetimeFigureOut">
              <a:rPr lang="en-US" smtClean="0"/>
              <a:t>4/28/25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52CE-B062-47D6-A8CB-AF6B214D1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506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42104" y="8057261"/>
            <a:ext cx="18187551" cy="192043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664583" y="8057261"/>
            <a:ext cx="18187551" cy="192043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35061-2F74-46D4-9F8F-C77EF304855D}" type="datetimeFigureOut">
              <a:rPr lang="en-US" smtClean="0"/>
              <a:t>4/28/25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52CE-B062-47D6-A8CB-AF6B214D1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400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678" y="1611459"/>
            <a:ext cx="36910030" cy="585027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47682" y="7419688"/>
            <a:ext cx="18103966" cy="3636275"/>
          </a:xfrm>
        </p:spPr>
        <p:txBody>
          <a:bodyPr anchor="b"/>
          <a:lstStyle>
            <a:lvl1pPr marL="0" indent="0">
              <a:buNone/>
              <a:defRPr sz="10592" b="1"/>
            </a:lvl1pPr>
            <a:lvl2pPr marL="2017806" indent="0">
              <a:buNone/>
              <a:defRPr sz="8827" b="1"/>
            </a:lvl2pPr>
            <a:lvl3pPr marL="4035613" indent="0">
              <a:buNone/>
              <a:defRPr sz="7944" b="1"/>
            </a:lvl3pPr>
            <a:lvl4pPr marL="6053419" indent="0">
              <a:buNone/>
              <a:defRPr sz="7061" b="1"/>
            </a:lvl4pPr>
            <a:lvl5pPr marL="8071226" indent="0">
              <a:buNone/>
              <a:defRPr sz="7061" b="1"/>
            </a:lvl5pPr>
            <a:lvl6pPr marL="10089032" indent="0">
              <a:buNone/>
              <a:defRPr sz="7061" b="1"/>
            </a:lvl6pPr>
            <a:lvl7pPr marL="12106839" indent="0">
              <a:buNone/>
              <a:defRPr sz="7061" b="1"/>
            </a:lvl7pPr>
            <a:lvl8pPr marL="14124645" indent="0">
              <a:buNone/>
              <a:defRPr sz="7061" b="1"/>
            </a:lvl8pPr>
            <a:lvl9pPr marL="16142452" indent="0">
              <a:buNone/>
              <a:defRPr sz="706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47682" y="11055963"/>
            <a:ext cx="18103966" cy="162616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1664585" y="7419688"/>
            <a:ext cx="18193125" cy="3636275"/>
          </a:xfrm>
        </p:spPr>
        <p:txBody>
          <a:bodyPr anchor="b"/>
          <a:lstStyle>
            <a:lvl1pPr marL="0" indent="0">
              <a:buNone/>
              <a:defRPr sz="10592" b="1"/>
            </a:lvl1pPr>
            <a:lvl2pPr marL="2017806" indent="0">
              <a:buNone/>
              <a:defRPr sz="8827" b="1"/>
            </a:lvl2pPr>
            <a:lvl3pPr marL="4035613" indent="0">
              <a:buNone/>
              <a:defRPr sz="7944" b="1"/>
            </a:lvl3pPr>
            <a:lvl4pPr marL="6053419" indent="0">
              <a:buNone/>
              <a:defRPr sz="7061" b="1"/>
            </a:lvl4pPr>
            <a:lvl5pPr marL="8071226" indent="0">
              <a:buNone/>
              <a:defRPr sz="7061" b="1"/>
            </a:lvl5pPr>
            <a:lvl6pPr marL="10089032" indent="0">
              <a:buNone/>
              <a:defRPr sz="7061" b="1"/>
            </a:lvl6pPr>
            <a:lvl7pPr marL="12106839" indent="0">
              <a:buNone/>
              <a:defRPr sz="7061" b="1"/>
            </a:lvl7pPr>
            <a:lvl8pPr marL="14124645" indent="0">
              <a:buNone/>
              <a:defRPr sz="7061" b="1"/>
            </a:lvl8pPr>
            <a:lvl9pPr marL="16142452" indent="0">
              <a:buNone/>
              <a:defRPr sz="706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1664585" y="11055963"/>
            <a:ext cx="18193125" cy="162616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35061-2F74-46D4-9F8F-C77EF304855D}" type="datetimeFigureOut">
              <a:rPr lang="en-US" smtClean="0"/>
              <a:t>4/28/25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52CE-B062-47D6-A8CB-AF6B214D1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765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35061-2F74-46D4-9F8F-C77EF304855D}" type="datetimeFigureOut">
              <a:rPr lang="en-US" smtClean="0"/>
              <a:t>4/28/25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52CE-B062-47D6-A8CB-AF6B214D1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993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35061-2F74-46D4-9F8F-C77EF304855D}" type="datetimeFigureOut">
              <a:rPr lang="en-US" smtClean="0"/>
              <a:t>4/28/25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52CE-B062-47D6-A8CB-AF6B214D1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010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678" y="2017818"/>
            <a:ext cx="13802256" cy="7062364"/>
          </a:xfrm>
        </p:spPr>
        <p:txBody>
          <a:bodyPr anchor="b"/>
          <a:lstStyle>
            <a:lvl1pPr>
              <a:defRPr sz="1412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93125" y="4357934"/>
            <a:ext cx="21664583" cy="21509383"/>
          </a:xfrm>
        </p:spPr>
        <p:txBody>
          <a:bodyPr/>
          <a:lstStyle>
            <a:lvl1pPr>
              <a:defRPr sz="14123"/>
            </a:lvl1pPr>
            <a:lvl2pPr>
              <a:defRPr sz="12358"/>
            </a:lvl2pPr>
            <a:lvl3pPr>
              <a:defRPr sz="10592"/>
            </a:lvl3pPr>
            <a:lvl4pPr>
              <a:defRPr sz="8827"/>
            </a:lvl4pPr>
            <a:lvl5pPr>
              <a:defRPr sz="8827"/>
            </a:lvl5pPr>
            <a:lvl6pPr>
              <a:defRPr sz="8827"/>
            </a:lvl6pPr>
            <a:lvl7pPr>
              <a:defRPr sz="8827"/>
            </a:lvl7pPr>
            <a:lvl8pPr>
              <a:defRPr sz="8827"/>
            </a:lvl8pPr>
            <a:lvl9pPr>
              <a:defRPr sz="882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47678" y="9080183"/>
            <a:ext cx="13802256" cy="16822161"/>
          </a:xfrm>
        </p:spPr>
        <p:txBody>
          <a:bodyPr/>
          <a:lstStyle>
            <a:lvl1pPr marL="0" indent="0">
              <a:buNone/>
              <a:defRPr sz="7061"/>
            </a:lvl1pPr>
            <a:lvl2pPr marL="2017806" indent="0">
              <a:buNone/>
              <a:defRPr sz="6179"/>
            </a:lvl2pPr>
            <a:lvl3pPr marL="4035613" indent="0">
              <a:buNone/>
              <a:defRPr sz="5296"/>
            </a:lvl3pPr>
            <a:lvl4pPr marL="6053419" indent="0">
              <a:buNone/>
              <a:defRPr sz="4413"/>
            </a:lvl4pPr>
            <a:lvl5pPr marL="8071226" indent="0">
              <a:buNone/>
              <a:defRPr sz="4413"/>
            </a:lvl5pPr>
            <a:lvl6pPr marL="10089032" indent="0">
              <a:buNone/>
              <a:defRPr sz="4413"/>
            </a:lvl6pPr>
            <a:lvl7pPr marL="12106839" indent="0">
              <a:buNone/>
              <a:defRPr sz="4413"/>
            </a:lvl7pPr>
            <a:lvl8pPr marL="14124645" indent="0">
              <a:buNone/>
              <a:defRPr sz="4413"/>
            </a:lvl8pPr>
            <a:lvl9pPr marL="16142452" indent="0">
              <a:buNone/>
              <a:defRPr sz="441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35061-2F74-46D4-9F8F-C77EF304855D}" type="datetimeFigureOut">
              <a:rPr lang="en-US" smtClean="0"/>
              <a:t>4/28/25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52CE-B062-47D6-A8CB-AF6B214D1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219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678" y="2017818"/>
            <a:ext cx="13802256" cy="7062364"/>
          </a:xfrm>
        </p:spPr>
        <p:txBody>
          <a:bodyPr anchor="b"/>
          <a:lstStyle>
            <a:lvl1pPr>
              <a:defRPr sz="1412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193125" y="4357934"/>
            <a:ext cx="21664583" cy="21509383"/>
          </a:xfrm>
        </p:spPr>
        <p:txBody>
          <a:bodyPr anchor="t"/>
          <a:lstStyle>
            <a:lvl1pPr marL="0" indent="0">
              <a:buNone/>
              <a:defRPr sz="14123"/>
            </a:lvl1pPr>
            <a:lvl2pPr marL="2017806" indent="0">
              <a:buNone/>
              <a:defRPr sz="12358"/>
            </a:lvl2pPr>
            <a:lvl3pPr marL="4035613" indent="0">
              <a:buNone/>
              <a:defRPr sz="10592"/>
            </a:lvl3pPr>
            <a:lvl4pPr marL="6053419" indent="0">
              <a:buNone/>
              <a:defRPr sz="8827"/>
            </a:lvl4pPr>
            <a:lvl5pPr marL="8071226" indent="0">
              <a:buNone/>
              <a:defRPr sz="8827"/>
            </a:lvl5pPr>
            <a:lvl6pPr marL="10089032" indent="0">
              <a:buNone/>
              <a:defRPr sz="8827"/>
            </a:lvl6pPr>
            <a:lvl7pPr marL="12106839" indent="0">
              <a:buNone/>
              <a:defRPr sz="8827"/>
            </a:lvl7pPr>
            <a:lvl8pPr marL="14124645" indent="0">
              <a:buNone/>
              <a:defRPr sz="8827"/>
            </a:lvl8pPr>
            <a:lvl9pPr marL="16142452" indent="0">
              <a:buNone/>
              <a:defRPr sz="882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47678" y="9080183"/>
            <a:ext cx="13802256" cy="16822161"/>
          </a:xfrm>
        </p:spPr>
        <p:txBody>
          <a:bodyPr/>
          <a:lstStyle>
            <a:lvl1pPr marL="0" indent="0">
              <a:buNone/>
              <a:defRPr sz="7061"/>
            </a:lvl1pPr>
            <a:lvl2pPr marL="2017806" indent="0">
              <a:buNone/>
              <a:defRPr sz="6179"/>
            </a:lvl2pPr>
            <a:lvl3pPr marL="4035613" indent="0">
              <a:buNone/>
              <a:defRPr sz="5296"/>
            </a:lvl3pPr>
            <a:lvl4pPr marL="6053419" indent="0">
              <a:buNone/>
              <a:defRPr sz="4413"/>
            </a:lvl4pPr>
            <a:lvl5pPr marL="8071226" indent="0">
              <a:buNone/>
              <a:defRPr sz="4413"/>
            </a:lvl5pPr>
            <a:lvl6pPr marL="10089032" indent="0">
              <a:buNone/>
              <a:defRPr sz="4413"/>
            </a:lvl6pPr>
            <a:lvl7pPr marL="12106839" indent="0">
              <a:buNone/>
              <a:defRPr sz="4413"/>
            </a:lvl7pPr>
            <a:lvl8pPr marL="14124645" indent="0">
              <a:buNone/>
              <a:defRPr sz="4413"/>
            </a:lvl8pPr>
            <a:lvl9pPr marL="16142452" indent="0">
              <a:buNone/>
              <a:defRPr sz="441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35061-2F74-46D4-9F8F-C77EF304855D}" type="datetimeFigureOut">
              <a:rPr lang="en-US" smtClean="0"/>
              <a:t>4/28/25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52CE-B062-47D6-A8CB-AF6B214D1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207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42104" y="1611459"/>
            <a:ext cx="36910030" cy="58502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42104" y="8057261"/>
            <a:ext cx="36910030" cy="19204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42104" y="28053287"/>
            <a:ext cx="9628704" cy="16114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29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4/28/25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175592" y="28053287"/>
            <a:ext cx="14443055" cy="16114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29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223430" y="28053287"/>
            <a:ext cx="9628704" cy="16114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29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816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algn="l" defTabSz="4035613" rtl="0" eaLnBrk="1" latinLnBrk="0" hangingPunct="1">
        <a:lnSpc>
          <a:spcPct val="90000"/>
        </a:lnSpc>
        <a:spcBef>
          <a:spcPct val="0"/>
        </a:spcBef>
        <a:buNone/>
        <a:defRPr sz="1941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08903" indent="-1008903" algn="l" defTabSz="4035613" rtl="0" eaLnBrk="1" latinLnBrk="0" hangingPunct="1">
        <a:lnSpc>
          <a:spcPct val="90000"/>
        </a:lnSpc>
        <a:spcBef>
          <a:spcPts val="4413"/>
        </a:spcBef>
        <a:buFont typeface="Arial" panose="020B0604020202020204" pitchFamily="34" charset="0"/>
        <a:buChar char="•"/>
        <a:defRPr sz="12358" kern="1200">
          <a:solidFill>
            <a:schemeClr val="tx1"/>
          </a:solidFill>
          <a:latin typeface="+mn-lt"/>
          <a:ea typeface="+mn-ea"/>
          <a:cs typeface="+mn-cs"/>
        </a:defRPr>
      </a:lvl1pPr>
      <a:lvl2pPr marL="3026710" indent="-1008903" algn="l" defTabSz="4035613" rtl="0" eaLnBrk="1" latinLnBrk="0" hangingPunct="1">
        <a:lnSpc>
          <a:spcPct val="90000"/>
        </a:lnSpc>
        <a:spcBef>
          <a:spcPts val="2207"/>
        </a:spcBef>
        <a:buFont typeface="Arial" panose="020B0604020202020204" pitchFamily="34" charset="0"/>
        <a:buChar char="•"/>
        <a:defRPr sz="10592" kern="1200">
          <a:solidFill>
            <a:schemeClr val="tx1"/>
          </a:solidFill>
          <a:latin typeface="+mn-lt"/>
          <a:ea typeface="+mn-ea"/>
          <a:cs typeface="+mn-cs"/>
        </a:defRPr>
      </a:lvl2pPr>
      <a:lvl3pPr marL="5044516" indent="-1008903" algn="l" defTabSz="4035613" rtl="0" eaLnBrk="1" latinLnBrk="0" hangingPunct="1">
        <a:lnSpc>
          <a:spcPct val="90000"/>
        </a:lnSpc>
        <a:spcBef>
          <a:spcPts val="2207"/>
        </a:spcBef>
        <a:buFont typeface="Arial" panose="020B0604020202020204" pitchFamily="34" charset="0"/>
        <a:buChar char="•"/>
        <a:defRPr sz="8827" kern="1200">
          <a:solidFill>
            <a:schemeClr val="tx1"/>
          </a:solidFill>
          <a:latin typeface="+mn-lt"/>
          <a:ea typeface="+mn-ea"/>
          <a:cs typeface="+mn-cs"/>
        </a:defRPr>
      </a:lvl3pPr>
      <a:lvl4pPr marL="7062323" indent="-1008903" algn="l" defTabSz="4035613" rtl="0" eaLnBrk="1" latinLnBrk="0" hangingPunct="1">
        <a:lnSpc>
          <a:spcPct val="90000"/>
        </a:lnSpc>
        <a:spcBef>
          <a:spcPts val="2207"/>
        </a:spcBef>
        <a:buFont typeface="Arial" panose="020B0604020202020204" pitchFamily="34" charset="0"/>
        <a:buChar char="•"/>
        <a:defRPr sz="7944" kern="1200">
          <a:solidFill>
            <a:schemeClr val="tx1"/>
          </a:solidFill>
          <a:latin typeface="+mn-lt"/>
          <a:ea typeface="+mn-ea"/>
          <a:cs typeface="+mn-cs"/>
        </a:defRPr>
      </a:lvl4pPr>
      <a:lvl5pPr marL="9080129" indent="-1008903" algn="l" defTabSz="4035613" rtl="0" eaLnBrk="1" latinLnBrk="0" hangingPunct="1">
        <a:lnSpc>
          <a:spcPct val="90000"/>
        </a:lnSpc>
        <a:spcBef>
          <a:spcPts val="2207"/>
        </a:spcBef>
        <a:buFont typeface="Arial" panose="020B0604020202020204" pitchFamily="34" charset="0"/>
        <a:buChar char="•"/>
        <a:defRPr sz="7944" kern="1200">
          <a:solidFill>
            <a:schemeClr val="tx1"/>
          </a:solidFill>
          <a:latin typeface="+mn-lt"/>
          <a:ea typeface="+mn-ea"/>
          <a:cs typeface="+mn-cs"/>
        </a:defRPr>
      </a:lvl5pPr>
      <a:lvl6pPr marL="11097936" indent="-1008903" algn="l" defTabSz="4035613" rtl="0" eaLnBrk="1" latinLnBrk="0" hangingPunct="1">
        <a:lnSpc>
          <a:spcPct val="90000"/>
        </a:lnSpc>
        <a:spcBef>
          <a:spcPts val="2207"/>
        </a:spcBef>
        <a:buFont typeface="Arial" panose="020B0604020202020204" pitchFamily="34" charset="0"/>
        <a:buChar char="•"/>
        <a:defRPr sz="7944" kern="1200">
          <a:solidFill>
            <a:schemeClr val="tx1"/>
          </a:solidFill>
          <a:latin typeface="+mn-lt"/>
          <a:ea typeface="+mn-ea"/>
          <a:cs typeface="+mn-cs"/>
        </a:defRPr>
      </a:lvl6pPr>
      <a:lvl7pPr marL="13115742" indent="-1008903" algn="l" defTabSz="4035613" rtl="0" eaLnBrk="1" latinLnBrk="0" hangingPunct="1">
        <a:lnSpc>
          <a:spcPct val="90000"/>
        </a:lnSpc>
        <a:spcBef>
          <a:spcPts val="2207"/>
        </a:spcBef>
        <a:buFont typeface="Arial" panose="020B0604020202020204" pitchFamily="34" charset="0"/>
        <a:buChar char="•"/>
        <a:defRPr sz="7944" kern="1200">
          <a:solidFill>
            <a:schemeClr val="tx1"/>
          </a:solidFill>
          <a:latin typeface="+mn-lt"/>
          <a:ea typeface="+mn-ea"/>
          <a:cs typeface="+mn-cs"/>
        </a:defRPr>
      </a:lvl7pPr>
      <a:lvl8pPr marL="15133549" indent="-1008903" algn="l" defTabSz="4035613" rtl="0" eaLnBrk="1" latinLnBrk="0" hangingPunct="1">
        <a:lnSpc>
          <a:spcPct val="90000"/>
        </a:lnSpc>
        <a:spcBef>
          <a:spcPts val="2207"/>
        </a:spcBef>
        <a:buFont typeface="Arial" panose="020B0604020202020204" pitchFamily="34" charset="0"/>
        <a:buChar char="•"/>
        <a:defRPr sz="7944" kern="1200">
          <a:solidFill>
            <a:schemeClr val="tx1"/>
          </a:solidFill>
          <a:latin typeface="+mn-lt"/>
          <a:ea typeface="+mn-ea"/>
          <a:cs typeface="+mn-cs"/>
        </a:defRPr>
      </a:lvl8pPr>
      <a:lvl9pPr marL="17151355" indent="-1008903" algn="l" defTabSz="4035613" rtl="0" eaLnBrk="1" latinLnBrk="0" hangingPunct="1">
        <a:lnSpc>
          <a:spcPct val="90000"/>
        </a:lnSpc>
        <a:spcBef>
          <a:spcPts val="2207"/>
        </a:spcBef>
        <a:buFont typeface="Arial" panose="020B0604020202020204" pitchFamily="34" charset="0"/>
        <a:buChar char="•"/>
        <a:defRPr sz="794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35613" rtl="0" eaLnBrk="1" latinLnBrk="0" hangingPunct="1">
        <a:defRPr sz="7944" kern="1200">
          <a:solidFill>
            <a:schemeClr val="tx1"/>
          </a:solidFill>
          <a:latin typeface="+mn-lt"/>
          <a:ea typeface="+mn-ea"/>
          <a:cs typeface="+mn-cs"/>
        </a:defRPr>
      </a:lvl1pPr>
      <a:lvl2pPr marL="2017806" algn="l" defTabSz="4035613" rtl="0" eaLnBrk="1" latinLnBrk="0" hangingPunct="1">
        <a:defRPr sz="7944" kern="1200">
          <a:solidFill>
            <a:schemeClr val="tx1"/>
          </a:solidFill>
          <a:latin typeface="+mn-lt"/>
          <a:ea typeface="+mn-ea"/>
          <a:cs typeface="+mn-cs"/>
        </a:defRPr>
      </a:lvl2pPr>
      <a:lvl3pPr marL="4035613" algn="l" defTabSz="4035613" rtl="0" eaLnBrk="1" latinLnBrk="0" hangingPunct="1">
        <a:defRPr sz="7944" kern="1200">
          <a:solidFill>
            <a:schemeClr val="tx1"/>
          </a:solidFill>
          <a:latin typeface="+mn-lt"/>
          <a:ea typeface="+mn-ea"/>
          <a:cs typeface="+mn-cs"/>
        </a:defRPr>
      </a:lvl3pPr>
      <a:lvl4pPr marL="6053419" algn="l" defTabSz="4035613" rtl="0" eaLnBrk="1" latinLnBrk="0" hangingPunct="1">
        <a:defRPr sz="7944" kern="1200">
          <a:solidFill>
            <a:schemeClr val="tx1"/>
          </a:solidFill>
          <a:latin typeface="+mn-lt"/>
          <a:ea typeface="+mn-ea"/>
          <a:cs typeface="+mn-cs"/>
        </a:defRPr>
      </a:lvl4pPr>
      <a:lvl5pPr marL="8071226" algn="l" defTabSz="4035613" rtl="0" eaLnBrk="1" latinLnBrk="0" hangingPunct="1">
        <a:defRPr sz="7944" kern="1200">
          <a:solidFill>
            <a:schemeClr val="tx1"/>
          </a:solidFill>
          <a:latin typeface="+mn-lt"/>
          <a:ea typeface="+mn-ea"/>
          <a:cs typeface="+mn-cs"/>
        </a:defRPr>
      </a:lvl5pPr>
      <a:lvl6pPr marL="10089032" algn="l" defTabSz="4035613" rtl="0" eaLnBrk="1" latinLnBrk="0" hangingPunct="1">
        <a:defRPr sz="7944" kern="1200">
          <a:solidFill>
            <a:schemeClr val="tx1"/>
          </a:solidFill>
          <a:latin typeface="+mn-lt"/>
          <a:ea typeface="+mn-ea"/>
          <a:cs typeface="+mn-cs"/>
        </a:defRPr>
      </a:lvl6pPr>
      <a:lvl7pPr marL="12106839" algn="l" defTabSz="4035613" rtl="0" eaLnBrk="1" latinLnBrk="0" hangingPunct="1">
        <a:defRPr sz="7944" kern="1200">
          <a:solidFill>
            <a:schemeClr val="tx1"/>
          </a:solidFill>
          <a:latin typeface="+mn-lt"/>
          <a:ea typeface="+mn-ea"/>
          <a:cs typeface="+mn-cs"/>
        </a:defRPr>
      </a:lvl7pPr>
      <a:lvl8pPr marL="14124645" algn="l" defTabSz="4035613" rtl="0" eaLnBrk="1" latinLnBrk="0" hangingPunct="1">
        <a:defRPr sz="7944" kern="1200">
          <a:solidFill>
            <a:schemeClr val="tx1"/>
          </a:solidFill>
          <a:latin typeface="+mn-lt"/>
          <a:ea typeface="+mn-ea"/>
          <a:cs typeface="+mn-cs"/>
        </a:defRPr>
      </a:lvl8pPr>
      <a:lvl9pPr marL="16142452" algn="l" defTabSz="4035613" rtl="0" eaLnBrk="1" latinLnBrk="0" hangingPunct="1">
        <a:defRPr sz="794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18/10/relationships/comments" Target="../comments/modernComment_11E_74DF0FB1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8AB226-182B-A302-F1DC-CF86BFD5C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Picture 83">
            <a:extLst>
              <a:ext uri="{FF2B5EF4-FFF2-40B4-BE49-F238E27FC236}">
                <a16:creationId xmlns:a16="http://schemas.microsoft.com/office/drawing/2014/main" id="{93164B27-13C8-FCCB-8AB9-F6EF19949C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5" t="15818" r="28478"/>
          <a:stretch/>
        </p:blipFill>
        <p:spPr>
          <a:xfrm>
            <a:off x="12165614" y="21991637"/>
            <a:ext cx="11265228" cy="791844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4C3ABF7-69F5-D87A-7AE0-A8CB7E01A59E}"/>
              </a:ext>
            </a:extLst>
          </p:cNvPr>
          <p:cNvSpPr txBox="1"/>
          <p:nvPr/>
        </p:nvSpPr>
        <p:spPr>
          <a:xfrm>
            <a:off x="5634701" y="256462"/>
            <a:ext cx="2998702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err="1">
                <a:latin typeface="+mn-lt"/>
              </a:rPr>
              <a:t>ePeekaboo</a:t>
            </a:r>
            <a:r>
              <a:rPr lang="en-US" sz="9600" b="1" dirty="0">
                <a:latin typeface="+mn-lt"/>
              </a:rPr>
              <a:t>: a novel eye-tracking paradigm to track the development of contingency learning and anticipation</a:t>
            </a:r>
          </a:p>
          <a:p>
            <a:pPr algn="ctr"/>
            <a:r>
              <a:rPr lang="en-US" sz="4400" b="1" dirty="0">
                <a:latin typeface="+mj-lt"/>
              </a:rPr>
              <a:t>Zhiwei Yu</a:t>
            </a:r>
            <a:r>
              <a:rPr lang="en-US" sz="4400" b="1" baseline="30000" dirty="0">
                <a:latin typeface="+mj-lt"/>
              </a:rPr>
              <a:t>1</a:t>
            </a:r>
            <a:r>
              <a:rPr lang="en-US" sz="4400" b="1" dirty="0">
                <a:latin typeface="+mj-lt"/>
              </a:rPr>
              <a:t>, Mikayla McEllin</a:t>
            </a:r>
            <a:r>
              <a:rPr lang="en-US" sz="4400" b="1" baseline="30000" dirty="0">
                <a:latin typeface="+mj-lt"/>
              </a:rPr>
              <a:t>2</a:t>
            </a:r>
            <a:r>
              <a:rPr lang="en-US" sz="4400" b="1" dirty="0">
                <a:latin typeface="+mj-lt"/>
              </a:rPr>
              <a:t>, </a:t>
            </a:r>
            <a:r>
              <a:rPr lang="en-US" sz="4400" b="1" dirty="0" err="1">
                <a:latin typeface="+mj-lt"/>
              </a:rPr>
              <a:t>Ningxin</a:t>
            </a:r>
            <a:r>
              <a:rPr lang="en-US" sz="4400" b="1" dirty="0">
                <a:latin typeface="+mj-lt"/>
              </a:rPr>
              <a:t> Kong</a:t>
            </a:r>
            <a:r>
              <a:rPr lang="en-US" sz="4400" b="1" baseline="30000" dirty="0">
                <a:latin typeface="+mj-lt"/>
              </a:rPr>
              <a:t>1</a:t>
            </a:r>
            <a:r>
              <a:rPr lang="en-US" sz="4400" b="1" dirty="0">
                <a:latin typeface="+mj-lt"/>
              </a:rPr>
              <a:t>, Yvonne C. Kuo</a:t>
            </a:r>
            <a:r>
              <a:rPr lang="en-US" sz="4400" b="1" baseline="30000" dirty="0">
                <a:latin typeface="+mj-lt"/>
              </a:rPr>
              <a:t>2</a:t>
            </a:r>
            <a:r>
              <a:rPr lang="en-US" sz="4400" b="1" dirty="0">
                <a:latin typeface="+mj-lt"/>
              </a:rPr>
              <a:t>, Zhi Zheng</a:t>
            </a:r>
            <a:r>
              <a:rPr lang="en-US" sz="4400" b="1" baseline="30000" dirty="0">
                <a:latin typeface="+mj-lt"/>
              </a:rPr>
              <a:t>1</a:t>
            </a:r>
            <a:r>
              <a:rPr lang="en-US" sz="4400" b="1" dirty="0">
                <a:latin typeface="+mj-lt"/>
              </a:rPr>
              <a:t>, Caitlin C Clements</a:t>
            </a:r>
            <a:r>
              <a:rPr lang="en-US" sz="4400" b="1" baseline="30000" dirty="0">
                <a:latin typeface="+mj-lt"/>
              </a:rPr>
              <a:t>2</a:t>
            </a:r>
          </a:p>
          <a:p>
            <a:pPr algn="ctr"/>
            <a:r>
              <a:rPr lang="en-US" sz="3600" b="1" baseline="30000" dirty="0">
                <a:latin typeface="+mj-lt"/>
              </a:rPr>
              <a:t>1</a:t>
            </a:r>
            <a:r>
              <a:rPr lang="en-US" sz="3600" b="1" dirty="0">
                <a:latin typeface="+mj-lt"/>
              </a:rPr>
              <a:t>College of Engineering, University of Notre Dame </a:t>
            </a:r>
            <a:r>
              <a:rPr lang="en-US" sz="3600" b="1" baseline="30000" dirty="0">
                <a:latin typeface="+mj-lt"/>
              </a:rPr>
              <a:t>2</a:t>
            </a:r>
            <a:r>
              <a:rPr lang="en-US" sz="3600" b="1" dirty="0">
                <a:latin typeface="+mj-lt"/>
              </a:rPr>
              <a:t>Department of Psychology, University of Notre Dame</a:t>
            </a:r>
            <a:endParaRPr lang="en-US" sz="4046" b="1" dirty="0">
              <a:latin typeface="+mj-lt"/>
            </a:endParaRPr>
          </a:p>
        </p:txBody>
      </p:sp>
      <p:sp>
        <p:nvSpPr>
          <p:cNvPr id="12" name="object 13">
            <a:extLst>
              <a:ext uri="{FF2B5EF4-FFF2-40B4-BE49-F238E27FC236}">
                <a16:creationId xmlns:a16="http://schemas.microsoft.com/office/drawing/2014/main" id="{D263995C-2AE5-E814-59DA-7450F415FB39}"/>
              </a:ext>
            </a:extLst>
          </p:cNvPr>
          <p:cNvSpPr txBox="1"/>
          <p:nvPr/>
        </p:nvSpPr>
        <p:spPr>
          <a:xfrm>
            <a:off x="508794" y="4610891"/>
            <a:ext cx="11108341" cy="988252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wrap="square" lIns="0" tIns="94307" rIns="0" bIns="0" rtlCol="0">
            <a:spAutoFit/>
          </a:bodyPr>
          <a:lstStyle/>
          <a:p>
            <a:pPr marL="158039">
              <a:spcBef>
                <a:spcPts val="743"/>
              </a:spcBef>
            </a:pPr>
            <a:r>
              <a:rPr sz="4000" spc="-20" dirty="0">
                <a:solidFill>
                  <a:srgbClr val="235078"/>
                </a:solidFill>
                <a:latin typeface="Verdana"/>
                <a:cs typeface="Verdana"/>
              </a:rPr>
              <a:t>Introduction</a:t>
            </a:r>
            <a:endParaRPr lang="en-US" sz="4000" spc="-20" dirty="0">
              <a:solidFill>
                <a:srgbClr val="235078"/>
              </a:solidFill>
              <a:latin typeface="Verdana"/>
              <a:cs typeface="Verdana"/>
            </a:endParaRPr>
          </a:p>
          <a:p>
            <a:pPr marL="800812" marR="892151" indent="-525519">
              <a:spcBef>
                <a:spcPts val="552"/>
              </a:spcBef>
              <a:buFont typeface="Arial" panose="020B0604020202020204" pitchFamily="34" charset="0"/>
              <a:buChar char="•"/>
              <a:tabLst>
                <a:tab pos="591369" algn="l"/>
              </a:tabLst>
            </a:pPr>
            <a:r>
              <a:rPr lang="en-US" sz="3300" spc="-20" dirty="0">
                <a:latin typeface="Calibri"/>
                <a:cs typeface="Calibri"/>
              </a:rPr>
              <a:t>Alterations in reward processing are consistently reported in autism, ADHD, and neurodevelopmental conditions [1]</a:t>
            </a:r>
          </a:p>
          <a:p>
            <a:pPr marL="800812" marR="892151" indent="-525519">
              <a:spcBef>
                <a:spcPts val="552"/>
              </a:spcBef>
              <a:buFont typeface="Arial" panose="020B0604020202020204" pitchFamily="34" charset="0"/>
              <a:buChar char="•"/>
              <a:tabLst>
                <a:tab pos="591369" algn="l"/>
              </a:tabLst>
            </a:pPr>
            <a:r>
              <a:rPr lang="en-US" sz="3300" dirty="0">
                <a:latin typeface="Calibri"/>
                <a:cs typeface="Calibri"/>
              </a:rPr>
              <a:t>Common tasks (Doors Guessing, Incentive Delay) require complex cognition and button presses</a:t>
            </a:r>
            <a:r>
              <a:rPr lang="en-US" sz="3300" spc="-20" dirty="0">
                <a:latin typeface="Calibri"/>
                <a:cs typeface="Calibri"/>
              </a:rPr>
              <a:t>. The lack of passive tasks suitable for infants hinders our understanding of the early development of reward processing. </a:t>
            </a:r>
          </a:p>
          <a:p>
            <a:pPr marL="800812" marR="892151" indent="-525519">
              <a:spcBef>
                <a:spcPts val="552"/>
              </a:spcBef>
              <a:buFont typeface="Arial" panose="020B0604020202020204" pitchFamily="34" charset="0"/>
              <a:buChar char="•"/>
              <a:tabLst>
                <a:tab pos="591369" algn="l"/>
              </a:tabLst>
            </a:pPr>
            <a:r>
              <a:rPr lang="en-US" sz="3300" dirty="0">
                <a:latin typeface="+mn-lt"/>
                <a:cs typeface="Calibri"/>
              </a:rPr>
              <a:t>Passive eye-tracking tasks can index </a:t>
            </a:r>
            <a:r>
              <a:rPr lang="en-US" sz="3300" dirty="0">
                <a:cs typeface="Calibri"/>
              </a:rPr>
              <a:t>co</a:t>
            </a:r>
            <a:r>
              <a:rPr lang="en-US" sz="3300" dirty="0">
                <a:latin typeface="+mn-lt"/>
                <a:cs typeface="Calibri"/>
              </a:rPr>
              <a:t>mponents of reward processing in infancy [2,3] </a:t>
            </a:r>
          </a:p>
          <a:p>
            <a:pPr marL="800812" marR="892151" indent="-525519">
              <a:spcBef>
                <a:spcPts val="552"/>
              </a:spcBef>
              <a:buFont typeface="Arial" panose="020B0604020202020204" pitchFamily="34" charset="0"/>
              <a:buChar char="•"/>
              <a:tabLst>
                <a:tab pos="591369" algn="l"/>
              </a:tabLst>
            </a:pPr>
            <a:r>
              <a:rPr lang="en-US" sz="3300" dirty="0" err="1">
                <a:latin typeface="Calibri"/>
                <a:cs typeface="Calibri"/>
              </a:rPr>
              <a:t>ePeekaboo</a:t>
            </a:r>
            <a:r>
              <a:rPr lang="en-US" sz="3300" dirty="0">
                <a:latin typeface="Calibri"/>
                <a:cs typeface="Calibri"/>
              </a:rPr>
              <a:t> is a passive eye-tracking designed to measure contingency learning and anticipation through anticipatory saccades.</a:t>
            </a:r>
          </a:p>
          <a:p>
            <a:pPr marL="800812" marR="892151" indent="-525519">
              <a:spcBef>
                <a:spcPts val="552"/>
              </a:spcBef>
              <a:buFont typeface="Arial" panose="020B0604020202020204" pitchFamily="34" charset="0"/>
              <a:buChar char="•"/>
              <a:tabLst>
                <a:tab pos="591369" algn="l"/>
              </a:tabLst>
            </a:pPr>
            <a:r>
              <a:rPr lang="en-US" sz="3300" dirty="0">
                <a:latin typeface="Calibri"/>
                <a:cs typeface="Calibri"/>
              </a:rPr>
              <a:t>Longitudinal, developmental study of two components of reward processing – contingency learning and anticipation – could inform our understanding of the early development of social motivation in autism [1]</a:t>
            </a:r>
            <a:br>
              <a:rPr lang="en-US" sz="3300" dirty="0">
                <a:latin typeface="Calibri"/>
                <a:cs typeface="Calibri"/>
              </a:rPr>
            </a:br>
            <a:endParaRPr lang="en-US" sz="1000" dirty="0">
              <a:latin typeface="Calibri"/>
              <a:cs typeface="Calibri"/>
            </a:endParaRPr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5830441E-C1E0-A505-DB66-D4FA09965764}"/>
              </a:ext>
            </a:extLst>
          </p:cNvPr>
          <p:cNvSpPr txBox="1"/>
          <p:nvPr/>
        </p:nvSpPr>
        <p:spPr>
          <a:xfrm>
            <a:off x="478474" y="14828837"/>
            <a:ext cx="11138659" cy="319351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wrap="square" lIns="0" tIns="94307" rIns="0" bIns="0" rtlCol="0">
            <a:spAutoFit/>
          </a:bodyPr>
          <a:lstStyle/>
          <a:p>
            <a:pPr marL="158039">
              <a:spcBef>
                <a:spcPts val="743"/>
              </a:spcBef>
            </a:pPr>
            <a:r>
              <a:rPr lang="en-US" sz="4000" spc="-20" dirty="0">
                <a:solidFill>
                  <a:srgbClr val="235078"/>
                </a:solidFill>
                <a:latin typeface="Verdana"/>
                <a:cs typeface="Verdana"/>
              </a:rPr>
              <a:t>Objectives</a:t>
            </a:r>
          </a:p>
          <a:p>
            <a:pPr marL="158039">
              <a:spcBef>
                <a:spcPts val="743"/>
              </a:spcBef>
            </a:pPr>
            <a:endParaRPr lang="en-US" sz="4000" spc="-20" dirty="0">
              <a:solidFill>
                <a:srgbClr val="235078"/>
              </a:solidFill>
              <a:latin typeface="Verdana"/>
              <a:cs typeface="Verdana"/>
            </a:endParaRPr>
          </a:p>
          <a:p>
            <a:pPr marL="158039">
              <a:spcBef>
                <a:spcPts val="743"/>
              </a:spcBef>
            </a:pPr>
            <a:endParaRPr lang="en-US" sz="1400" spc="-20" dirty="0">
              <a:solidFill>
                <a:srgbClr val="235078"/>
              </a:solidFill>
              <a:latin typeface="Verdana"/>
              <a:cs typeface="Verdana"/>
            </a:endParaRPr>
          </a:p>
          <a:p>
            <a:pPr marL="158039">
              <a:spcBef>
                <a:spcPts val="743"/>
              </a:spcBef>
            </a:pPr>
            <a:endParaRPr lang="en-US" sz="4000" spc="-20" dirty="0">
              <a:solidFill>
                <a:srgbClr val="235078"/>
              </a:solidFill>
              <a:latin typeface="Verdana"/>
              <a:cs typeface="Verdana"/>
            </a:endParaRPr>
          </a:p>
          <a:p>
            <a:pPr marL="158039">
              <a:spcBef>
                <a:spcPts val="743"/>
              </a:spcBef>
            </a:pPr>
            <a:endParaRPr lang="en-US" sz="4000" spc="-20" dirty="0">
              <a:solidFill>
                <a:srgbClr val="235078"/>
              </a:solidFill>
              <a:latin typeface="Verdana"/>
              <a:cs typeface="Verdana"/>
            </a:endParaRPr>
          </a:p>
        </p:txBody>
      </p:sp>
      <p:sp>
        <p:nvSpPr>
          <p:cNvPr id="15" name="object 13">
            <a:extLst>
              <a:ext uri="{FF2B5EF4-FFF2-40B4-BE49-F238E27FC236}">
                <a16:creationId xmlns:a16="http://schemas.microsoft.com/office/drawing/2014/main" id="{8A0AB428-F38C-0808-5BCF-B5D7BD64A912}"/>
              </a:ext>
            </a:extLst>
          </p:cNvPr>
          <p:cNvSpPr txBox="1"/>
          <p:nvPr/>
        </p:nvSpPr>
        <p:spPr>
          <a:xfrm>
            <a:off x="11997707" y="4657667"/>
            <a:ext cx="19940932" cy="1714919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wrap="square" lIns="0" tIns="94307" rIns="0" bIns="0" rtlCol="0">
            <a:spAutoFit/>
          </a:bodyPr>
          <a:lstStyle/>
          <a:p>
            <a:pPr marL="158039">
              <a:spcBef>
                <a:spcPts val="743"/>
              </a:spcBef>
            </a:pPr>
            <a:r>
              <a:rPr lang="en-US" sz="4616" spc="-20" dirty="0">
                <a:solidFill>
                  <a:srgbClr val="235078"/>
                </a:solidFill>
                <a:latin typeface="Verdana"/>
                <a:cs typeface="Verdana"/>
              </a:rPr>
              <a:t>Results</a:t>
            </a:r>
          </a:p>
          <a:p>
            <a:pPr marL="275292" marR="892151">
              <a:spcBef>
                <a:spcPts val="552"/>
              </a:spcBef>
              <a:tabLst>
                <a:tab pos="591369" algn="l"/>
              </a:tabLst>
            </a:pPr>
            <a:endParaRPr lang="en-US" sz="2942" spc="-20" dirty="0">
              <a:latin typeface="Calibri"/>
              <a:cs typeface="Calibri"/>
            </a:endParaRPr>
          </a:p>
          <a:p>
            <a:pPr marL="275292" marR="892151">
              <a:spcBef>
                <a:spcPts val="552"/>
              </a:spcBef>
              <a:tabLst>
                <a:tab pos="591369" algn="l"/>
              </a:tabLst>
            </a:pPr>
            <a:endParaRPr lang="en-US" sz="2942" spc="-20" dirty="0">
              <a:latin typeface="Calibri"/>
              <a:cs typeface="Calibri"/>
            </a:endParaRPr>
          </a:p>
          <a:p>
            <a:pPr marL="275292" marR="892151">
              <a:spcBef>
                <a:spcPts val="552"/>
              </a:spcBef>
              <a:tabLst>
                <a:tab pos="591369" algn="l"/>
              </a:tabLst>
            </a:pPr>
            <a:endParaRPr lang="en-US" sz="2942" spc="-20" dirty="0">
              <a:latin typeface="Calibri"/>
              <a:cs typeface="Calibri"/>
            </a:endParaRPr>
          </a:p>
          <a:p>
            <a:pPr marL="275292" marR="892151">
              <a:spcBef>
                <a:spcPts val="552"/>
              </a:spcBef>
              <a:tabLst>
                <a:tab pos="591369" algn="l"/>
              </a:tabLst>
            </a:pPr>
            <a:endParaRPr lang="en-US" sz="2942" spc="-20" dirty="0">
              <a:latin typeface="Calibri"/>
              <a:cs typeface="Calibri"/>
            </a:endParaRPr>
          </a:p>
          <a:p>
            <a:pPr marL="275292" marR="892151">
              <a:spcBef>
                <a:spcPts val="552"/>
              </a:spcBef>
              <a:tabLst>
                <a:tab pos="591369" algn="l"/>
              </a:tabLst>
            </a:pPr>
            <a:endParaRPr lang="en-US" sz="2942" spc="-20" dirty="0">
              <a:latin typeface="Calibri"/>
              <a:cs typeface="Calibri"/>
            </a:endParaRPr>
          </a:p>
          <a:p>
            <a:pPr marL="275292" marR="892151">
              <a:spcBef>
                <a:spcPts val="552"/>
              </a:spcBef>
              <a:tabLst>
                <a:tab pos="591369" algn="l"/>
              </a:tabLst>
            </a:pPr>
            <a:endParaRPr lang="en-US" sz="2942" spc="-20" dirty="0">
              <a:latin typeface="Calibri"/>
              <a:cs typeface="Calibri"/>
            </a:endParaRPr>
          </a:p>
          <a:p>
            <a:pPr marL="275292" marR="892151">
              <a:spcBef>
                <a:spcPts val="552"/>
              </a:spcBef>
              <a:tabLst>
                <a:tab pos="591369" algn="l"/>
              </a:tabLst>
            </a:pPr>
            <a:endParaRPr lang="en-US" sz="2942" spc="-20" dirty="0">
              <a:latin typeface="Calibri"/>
              <a:cs typeface="Calibri"/>
            </a:endParaRPr>
          </a:p>
          <a:p>
            <a:pPr marL="275292" marR="892151">
              <a:spcBef>
                <a:spcPts val="552"/>
              </a:spcBef>
              <a:tabLst>
                <a:tab pos="591369" algn="l"/>
              </a:tabLst>
            </a:pPr>
            <a:endParaRPr lang="en-US" sz="2942" spc="-20" dirty="0">
              <a:latin typeface="Calibri"/>
              <a:cs typeface="Calibri"/>
            </a:endParaRPr>
          </a:p>
          <a:p>
            <a:pPr marL="275292" marR="892151">
              <a:spcBef>
                <a:spcPts val="552"/>
              </a:spcBef>
              <a:tabLst>
                <a:tab pos="591369" algn="l"/>
              </a:tabLst>
            </a:pPr>
            <a:endParaRPr lang="en-US" sz="2942" spc="-20" dirty="0">
              <a:latin typeface="Calibri"/>
              <a:cs typeface="Calibri"/>
            </a:endParaRPr>
          </a:p>
          <a:p>
            <a:pPr marL="275292" marR="892151">
              <a:spcBef>
                <a:spcPts val="552"/>
              </a:spcBef>
              <a:tabLst>
                <a:tab pos="591369" algn="l"/>
              </a:tabLst>
            </a:pPr>
            <a:endParaRPr lang="en-US" sz="2942" spc="-20" dirty="0">
              <a:latin typeface="Calibri"/>
              <a:cs typeface="Calibri"/>
            </a:endParaRPr>
          </a:p>
          <a:p>
            <a:pPr marL="275292" marR="892151">
              <a:spcBef>
                <a:spcPts val="552"/>
              </a:spcBef>
              <a:tabLst>
                <a:tab pos="591369" algn="l"/>
              </a:tabLst>
            </a:pPr>
            <a:endParaRPr lang="en-US" sz="2942" spc="-20" dirty="0">
              <a:latin typeface="Calibri"/>
              <a:cs typeface="Calibri"/>
            </a:endParaRPr>
          </a:p>
          <a:p>
            <a:pPr marL="275292" marR="892151">
              <a:spcBef>
                <a:spcPts val="552"/>
              </a:spcBef>
              <a:tabLst>
                <a:tab pos="591369" algn="l"/>
              </a:tabLst>
            </a:pPr>
            <a:endParaRPr lang="en-US" sz="2942" spc="-20" dirty="0">
              <a:latin typeface="Calibri"/>
              <a:cs typeface="Calibri"/>
            </a:endParaRPr>
          </a:p>
          <a:p>
            <a:pPr marL="275292" marR="892151">
              <a:spcBef>
                <a:spcPts val="552"/>
              </a:spcBef>
              <a:tabLst>
                <a:tab pos="591369" algn="l"/>
              </a:tabLst>
            </a:pPr>
            <a:endParaRPr lang="en-US" sz="2942" dirty="0">
              <a:latin typeface="Calibri"/>
              <a:cs typeface="Calibri"/>
            </a:endParaRPr>
          </a:p>
          <a:p>
            <a:pPr marL="275292" marR="892151">
              <a:spcBef>
                <a:spcPts val="552"/>
              </a:spcBef>
              <a:tabLst>
                <a:tab pos="591369" algn="l"/>
              </a:tabLst>
            </a:pPr>
            <a:endParaRPr lang="en-US" sz="2942" dirty="0">
              <a:latin typeface="Calibri"/>
              <a:cs typeface="Calibri"/>
            </a:endParaRPr>
          </a:p>
          <a:p>
            <a:pPr marL="275292" marR="892151">
              <a:spcBef>
                <a:spcPts val="552"/>
              </a:spcBef>
              <a:tabLst>
                <a:tab pos="591369" algn="l"/>
              </a:tabLst>
            </a:pPr>
            <a:endParaRPr lang="en-US" sz="2942" dirty="0">
              <a:latin typeface="Calibri"/>
              <a:cs typeface="Calibri"/>
            </a:endParaRPr>
          </a:p>
          <a:p>
            <a:pPr marL="275292" marR="892151">
              <a:spcBef>
                <a:spcPts val="552"/>
              </a:spcBef>
              <a:tabLst>
                <a:tab pos="591369" algn="l"/>
              </a:tabLst>
            </a:pPr>
            <a:endParaRPr lang="en-US" sz="2942" dirty="0">
              <a:latin typeface="Calibri"/>
              <a:cs typeface="Calibri"/>
            </a:endParaRPr>
          </a:p>
          <a:p>
            <a:pPr marL="275292" marR="892151">
              <a:spcBef>
                <a:spcPts val="552"/>
              </a:spcBef>
              <a:tabLst>
                <a:tab pos="591369" algn="l"/>
              </a:tabLst>
            </a:pPr>
            <a:endParaRPr lang="en-US" sz="2942" dirty="0">
              <a:latin typeface="Calibri"/>
              <a:cs typeface="Calibri"/>
            </a:endParaRPr>
          </a:p>
          <a:p>
            <a:pPr marL="275292" marR="892151">
              <a:spcBef>
                <a:spcPts val="552"/>
              </a:spcBef>
              <a:tabLst>
                <a:tab pos="591369" algn="l"/>
              </a:tabLst>
            </a:pPr>
            <a:endParaRPr lang="en-US" sz="2942" dirty="0">
              <a:latin typeface="Calibri"/>
              <a:cs typeface="Calibri"/>
            </a:endParaRPr>
          </a:p>
          <a:p>
            <a:pPr marL="275292" marR="892151">
              <a:spcBef>
                <a:spcPts val="552"/>
              </a:spcBef>
              <a:tabLst>
                <a:tab pos="591369" algn="l"/>
              </a:tabLst>
            </a:pPr>
            <a:endParaRPr lang="en-US" sz="2942" dirty="0">
              <a:latin typeface="Calibri"/>
              <a:cs typeface="Calibri"/>
            </a:endParaRPr>
          </a:p>
          <a:p>
            <a:pPr marL="275292" marR="892151">
              <a:spcBef>
                <a:spcPts val="552"/>
              </a:spcBef>
              <a:tabLst>
                <a:tab pos="591369" algn="l"/>
              </a:tabLst>
            </a:pPr>
            <a:endParaRPr lang="en-US" sz="2942" dirty="0">
              <a:latin typeface="Calibri"/>
              <a:cs typeface="Calibri"/>
            </a:endParaRPr>
          </a:p>
          <a:p>
            <a:pPr marL="275292" marR="892151">
              <a:spcBef>
                <a:spcPts val="552"/>
              </a:spcBef>
              <a:tabLst>
                <a:tab pos="591369" algn="l"/>
              </a:tabLst>
            </a:pPr>
            <a:endParaRPr lang="en-US" sz="2942" dirty="0">
              <a:latin typeface="Calibri"/>
              <a:cs typeface="Calibri"/>
            </a:endParaRPr>
          </a:p>
          <a:p>
            <a:pPr marL="275292" marR="892151">
              <a:spcBef>
                <a:spcPts val="552"/>
              </a:spcBef>
              <a:tabLst>
                <a:tab pos="591369" algn="l"/>
              </a:tabLst>
            </a:pPr>
            <a:endParaRPr lang="en-US" sz="2942" dirty="0">
              <a:latin typeface="Calibri"/>
              <a:cs typeface="Calibri"/>
            </a:endParaRPr>
          </a:p>
          <a:p>
            <a:pPr marL="275292" marR="892151">
              <a:spcBef>
                <a:spcPts val="552"/>
              </a:spcBef>
              <a:tabLst>
                <a:tab pos="591369" algn="l"/>
              </a:tabLst>
            </a:pPr>
            <a:endParaRPr lang="en-US" sz="2942" dirty="0">
              <a:latin typeface="Calibri"/>
              <a:cs typeface="Calibri"/>
            </a:endParaRPr>
          </a:p>
          <a:p>
            <a:pPr marL="275292" marR="892151">
              <a:spcBef>
                <a:spcPts val="552"/>
              </a:spcBef>
              <a:tabLst>
                <a:tab pos="591369" algn="l"/>
              </a:tabLst>
            </a:pPr>
            <a:endParaRPr lang="en-US" sz="2942" dirty="0">
              <a:latin typeface="Calibri"/>
              <a:cs typeface="Calibri"/>
            </a:endParaRPr>
          </a:p>
          <a:p>
            <a:pPr marL="275292" marR="892151">
              <a:spcBef>
                <a:spcPts val="552"/>
              </a:spcBef>
              <a:tabLst>
                <a:tab pos="591369" algn="l"/>
              </a:tabLst>
            </a:pPr>
            <a:endParaRPr lang="en-US" sz="2942" dirty="0">
              <a:latin typeface="Calibri"/>
              <a:cs typeface="Calibri"/>
            </a:endParaRPr>
          </a:p>
          <a:p>
            <a:pPr marL="275292" marR="892151">
              <a:spcBef>
                <a:spcPts val="552"/>
              </a:spcBef>
              <a:tabLst>
                <a:tab pos="591369" algn="l"/>
              </a:tabLst>
            </a:pPr>
            <a:endParaRPr lang="en-US" sz="2942" dirty="0">
              <a:latin typeface="Calibri"/>
              <a:cs typeface="Calibri"/>
            </a:endParaRPr>
          </a:p>
          <a:p>
            <a:pPr marL="275292" marR="892151">
              <a:spcBef>
                <a:spcPts val="552"/>
              </a:spcBef>
              <a:tabLst>
                <a:tab pos="591369" algn="l"/>
              </a:tabLst>
            </a:pPr>
            <a:endParaRPr lang="en-US" sz="2942" dirty="0">
              <a:latin typeface="Calibri"/>
              <a:cs typeface="Calibri"/>
            </a:endParaRPr>
          </a:p>
          <a:p>
            <a:pPr marL="275292" marR="892151">
              <a:spcBef>
                <a:spcPts val="552"/>
              </a:spcBef>
              <a:tabLst>
                <a:tab pos="591369" algn="l"/>
              </a:tabLst>
            </a:pPr>
            <a:endParaRPr lang="en-US" sz="2942" dirty="0">
              <a:latin typeface="Calibri"/>
              <a:cs typeface="Calibri"/>
            </a:endParaRPr>
          </a:p>
          <a:p>
            <a:pPr marL="275292" marR="892151">
              <a:spcBef>
                <a:spcPts val="552"/>
              </a:spcBef>
              <a:tabLst>
                <a:tab pos="591369" algn="l"/>
              </a:tabLst>
            </a:pPr>
            <a:endParaRPr lang="en-US" sz="2942" dirty="0">
              <a:latin typeface="Calibri"/>
              <a:cs typeface="Calibri"/>
            </a:endParaRPr>
          </a:p>
          <a:p>
            <a:pPr marL="275292" marR="892151">
              <a:spcBef>
                <a:spcPts val="552"/>
              </a:spcBef>
              <a:tabLst>
                <a:tab pos="591369" algn="l"/>
              </a:tabLst>
            </a:pPr>
            <a:br>
              <a:rPr lang="en-US" sz="2942" dirty="0">
                <a:latin typeface="Calibri"/>
                <a:cs typeface="Calibri"/>
              </a:rPr>
            </a:br>
            <a:endParaRPr lang="en-US" sz="2942" dirty="0">
              <a:latin typeface="Calibri"/>
              <a:cs typeface="Calibri"/>
            </a:endParaRPr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id="{CF831073-C7AF-6E17-AF18-E28D7B58410E}"/>
              </a:ext>
            </a:extLst>
          </p:cNvPr>
          <p:cNvSpPr txBox="1"/>
          <p:nvPr/>
        </p:nvSpPr>
        <p:spPr>
          <a:xfrm>
            <a:off x="32319211" y="4654115"/>
            <a:ext cx="10054058" cy="1192923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wrap="square" lIns="0" tIns="94307" rIns="0" bIns="0" rtlCol="0">
            <a:spAutoFit/>
          </a:bodyPr>
          <a:lstStyle/>
          <a:p>
            <a:pPr marL="158039">
              <a:spcBef>
                <a:spcPts val="743"/>
              </a:spcBef>
            </a:pPr>
            <a:r>
              <a:rPr lang="en-US" sz="4000" spc="-20" dirty="0">
                <a:solidFill>
                  <a:srgbClr val="235078"/>
                </a:solidFill>
                <a:latin typeface="Verdana"/>
                <a:cs typeface="Verdana"/>
              </a:rPr>
              <a:t>Discussion</a:t>
            </a:r>
            <a:endParaRPr lang="en-US" sz="4616" spc="-20" dirty="0">
              <a:solidFill>
                <a:srgbClr val="235078"/>
              </a:solidFill>
              <a:latin typeface="Verdana"/>
              <a:cs typeface="Verdana"/>
            </a:endParaRPr>
          </a:p>
          <a:p>
            <a:pPr marL="800812" marR="892151" indent="-525519">
              <a:spcBef>
                <a:spcPts val="552"/>
              </a:spcBef>
              <a:buFont typeface="Arial" panose="020B0604020202020204" pitchFamily="34" charset="0"/>
              <a:buChar char="•"/>
              <a:tabLst>
                <a:tab pos="591369" algn="l"/>
              </a:tabLst>
            </a:pPr>
            <a:r>
              <a:rPr lang="en-US" sz="4200" spc="-20" dirty="0">
                <a:latin typeface="Calibri"/>
                <a:cs typeface="Calibri"/>
              </a:rPr>
              <a:t>Participants correctly anticipated where the video would appear after the sound cue, based on looking patterns to the target side (more fixations and longer fixation duration). These results suggest </a:t>
            </a:r>
            <a:r>
              <a:rPr lang="en-US" sz="4200" spc="-20" dirty="0" err="1">
                <a:latin typeface="Calibri"/>
                <a:cs typeface="Calibri"/>
              </a:rPr>
              <a:t>ePeekaboo</a:t>
            </a:r>
            <a:r>
              <a:rPr lang="en-US" sz="4200" spc="-20" dirty="0">
                <a:latin typeface="Calibri"/>
                <a:cs typeface="Calibri"/>
              </a:rPr>
              <a:t> may be able to measure anticipation and contingency learning in 3-5yos. </a:t>
            </a:r>
          </a:p>
          <a:p>
            <a:pPr marL="800812" marR="892151" indent="-525519">
              <a:spcBef>
                <a:spcPts val="552"/>
              </a:spcBef>
              <a:buFont typeface="Arial" panose="020B0604020202020204" pitchFamily="34" charset="0"/>
              <a:buChar char="•"/>
              <a:tabLst>
                <a:tab pos="591369" algn="l"/>
              </a:tabLst>
            </a:pPr>
            <a:r>
              <a:rPr lang="en-US" sz="4200" spc="-20" dirty="0">
                <a:latin typeface="Calibri"/>
                <a:cs typeface="Calibri"/>
              </a:rPr>
              <a:t>Contrary to hypotheses, anticipatory looking decreased over the 60 trials. Participants may habituate or become bored and fussy during the ~10 minute experiment.</a:t>
            </a:r>
          </a:p>
          <a:p>
            <a:pPr marL="800812" marR="892151" indent="-525519">
              <a:spcBef>
                <a:spcPts val="552"/>
              </a:spcBef>
              <a:buFont typeface="Arial" panose="020B0604020202020204" pitchFamily="34" charset="0"/>
              <a:buChar char="•"/>
              <a:tabLst>
                <a:tab pos="591369" algn="l"/>
              </a:tabLst>
            </a:pPr>
            <a:r>
              <a:rPr lang="en-US" sz="4200" spc="-20" dirty="0">
                <a:latin typeface="Calibri"/>
                <a:cs typeface="Calibri"/>
              </a:rPr>
              <a:t>Looking patterns did not differ significantly between social and nonsocial conditions, but larger samples are needed.</a:t>
            </a:r>
            <a:endParaRPr lang="en-US" sz="4015" dirty="0">
              <a:latin typeface="Calibri"/>
              <a:cs typeface="Calibri"/>
            </a:endParaRPr>
          </a:p>
        </p:txBody>
      </p:sp>
      <p:sp>
        <p:nvSpPr>
          <p:cNvPr id="26" name="object 13">
            <a:extLst>
              <a:ext uri="{FF2B5EF4-FFF2-40B4-BE49-F238E27FC236}">
                <a16:creationId xmlns:a16="http://schemas.microsoft.com/office/drawing/2014/main" id="{F3BFF1F7-5A23-4339-9989-B82A477E641D}"/>
              </a:ext>
            </a:extLst>
          </p:cNvPr>
          <p:cNvSpPr txBox="1"/>
          <p:nvPr/>
        </p:nvSpPr>
        <p:spPr>
          <a:xfrm>
            <a:off x="32319211" y="22067837"/>
            <a:ext cx="10054058" cy="383471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wrap="square" lIns="0" tIns="94307" rIns="0" bIns="0" rtlCol="0">
            <a:spAutoFit/>
          </a:bodyPr>
          <a:lstStyle/>
          <a:p>
            <a:pPr marL="158039">
              <a:spcBef>
                <a:spcPts val="743"/>
              </a:spcBef>
            </a:pPr>
            <a:r>
              <a:rPr lang="en-US" sz="4000" spc="-20" dirty="0">
                <a:solidFill>
                  <a:srgbClr val="235078"/>
                </a:solidFill>
                <a:latin typeface="Verdana"/>
                <a:cs typeface="Verdana"/>
              </a:rPr>
              <a:t>References</a:t>
            </a:r>
          </a:p>
          <a:p>
            <a:pPr marL="275292" marR="892151">
              <a:spcBef>
                <a:spcPts val="552"/>
              </a:spcBef>
              <a:tabLst>
                <a:tab pos="591369" algn="l"/>
              </a:tabLst>
            </a:pPr>
            <a:r>
              <a:rPr lang="en-US" sz="2400" dirty="0">
                <a:latin typeface="+mn-lt"/>
              </a:rPr>
              <a:t>1, </a:t>
            </a:r>
            <a:r>
              <a:rPr lang="en-US" sz="2400" dirty="0"/>
              <a:t>Clements, </a:t>
            </a:r>
            <a:r>
              <a:rPr lang="en-US" sz="2400" dirty="0" err="1">
                <a:latin typeface="+mn-lt"/>
              </a:rPr>
              <a:t>Ascunce</a:t>
            </a:r>
            <a:r>
              <a:rPr lang="en-US" sz="2400" dirty="0">
                <a:latin typeface="+mn-lt"/>
              </a:rPr>
              <a:t>, and Nelson. J Am </a:t>
            </a:r>
            <a:r>
              <a:rPr lang="en-US" sz="2400" dirty="0" err="1">
                <a:latin typeface="+mn-lt"/>
              </a:rPr>
              <a:t>Acad</a:t>
            </a:r>
            <a:r>
              <a:rPr lang="en-US" sz="2400" dirty="0">
                <a:latin typeface="+mn-lt"/>
              </a:rPr>
              <a:t> Child </a:t>
            </a:r>
            <a:r>
              <a:rPr lang="en-US" sz="2400" dirty="0" err="1">
                <a:latin typeface="+mn-lt"/>
              </a:rPr>
              <a:t>Adolesc</a:t>
            </a:r>
            <a:r>
              <a:rPr lang="en-US" sz="2400" dirty="0">
                <a:latin typeface="+mn-lt"/>
              </a:rPr>
              <a:t> Psychiatry, s0890-8567. (2023). </a:t>
            </a:r>
          </a:p>
          <a:p>
            <a:pPr marL="275292" marR="892151">
              <a:spcBef>
                <a:spcPts val="552"/>
              </a:spcBef>
              <a:tabLst>
                <a:tab pos="591369" algn="l"/>
              </a:tabLst>
            </a:pPr>
            <a:r>
              <a:rPr lang="en-US" sz="2400" dirty="0">
                <a:latin typeface="+mn-lt"/>
              </a:rPr>
              <a:t>2 Chakrabarti B, Haffey A, Canzano L, Taylor CP, McSorley E (2017) </a:t>
            </a:r>
            <a:r>
              <a:rPr lang="en-US" sz="2400" dirty="0" err="1">
                <a:latin typeface="+mn-lt"/>
              </a:rPr>
              <a:t>PLoS</a:t>
            </a:r>
            <a:r>
              <a:rPr lang="en-US" sz="2400" dirty="0">
                <a:latin typeface="+mn-lt"/>
              </a:rPr>
              <a:t> ONE 12 (10): e0185146</a:t>
            </a:r>
          </a:p>
          <a:p>
            <a:pPr marL="275292" marR="892151">
              <a:spcBef>
                <a:spcPts val="552"/>
              </a:spcBef>
              <a:tabLst>
                <a:tab pos="591369" algn="l"/>
              </a:tabLst>
            </a:pPr>
            <a:r>
              <a:rPr lang="en-US" sz="2400" dirty="0"/>
              <a:t>3 Hinz JR, </a:t>
            </a:r>
            <a:r>
              <a:rPr lang="en-US" sz="2400" dirty="0" err="1"/>
              <a:t>Eikeseth</a:t>
            </a:r>
            <a:r>
              <a:rPr lang="en-US" sz="2400" dirty="0"/>
              <a:t> FF, </a:t>
            </a:r>
            <a:r>
              <a:rPr lang="en-US" sz="2400" dirty="0" err="1"/>
              <a:t>Chawarska</a:t>
            </a:r>
            <a:r>
              <a:rPr lang="en-US" sz="2400" dirty="0"/>
              <a:t> K, &amp; </a:t>
            </a:r>
            <a:r>
              <a:rPr lang="en-US" sz="2400" dirty="0" err="1"/>
              <a:t>Eikeseth</a:t>
            </a:r>
            <a:r>
              <a:rPr lang="en-US" sz="2400" dirty="0"/>
              <a:t>, S (2025). </a:t>
            </a:r>
            <a:r>
              <a:rPr lang="en-US" sz="2400" i="1" dirty="0"/>
              <a:t>Autism Research, 17</a:t>
            </a:r>
            <a:r>
              <a:rPr lang="en-US" sz="2400" dirty="0"/>
              <a:t>(2), 2628-2644. </a:t>
            </a:r>
            <a:endParaRPr lang="en-US" sz="2400" dirty="0">
              <a:highlight>
                <a:srgbClr val="FFFF00"/>
              </a:highlight>
              <a:latin typeface="+mn-lt"/>
            </a:endParaRPr>
          </a:p>
          <a:p>
            <a:pPr marL="275292" marR="892151">
              <a:spcBef>
                <a:spcPts val="552"/>
              </a:spcBef>
              <a:tabLst>
                <a:tab pos="591369" algn="l"/>
              </a:tabLst>
            </a:pPr>
            <a:r>
              <a:rPr lang="en-US" sz="2400" dirty="0"/>
              <a:t>4</a:t>
            </a:r>
            <a:r>
              <a:rPr lang="en-US" sz="2400" dirty="0">
                <a:solidFill>
                  <a:schemeClr val="tx1"/>
                </a:solidFill>
                <a:latin typeface="+mn-lt"/>
              </a:rPr>
              <a:t> Tobii Pro. (2023). Tobii Pro Fusion 120Hz </a:t>
            </a:r>
            <a:r>
              <a:rPr lang="en-US" sz="2400" dirty="0" err="1">
                <a:solidFill>
                  <a:schemeClr val="tx1"/>
                </a:solidFill>
                <a:latin typeface="+mn-lt"/>
              </a:rPr>
              <a:t>eyetracker</a:t>
            </a:r>
            <a:r>
              <a:rPr lang="en-US" sz="2400" dirty="0">
                <a:solidFill>
                  <a:schemeClr val="tx1"/>
                </a:solidFill>
                <a:latin typeface="+mn-lt"/>
              </a:rPr>
              <a:t>. </a:t>
            </a:r>
          </a:p>
          <a:p>
            <a:pPr marL="275292" marR="892151">
              <a:spcBef>
                <a:spcPts val="552"/>
              </a:spcBef>
              <a:tabLst>
                <a:tab pos="591369" algn="l"/>
              </a:tabLst>
            </a:pPr>
            <a:endParaRPr lang="en-US" sz="1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object 13">
            <a:extLst>
              <a:ext uri="{FF2B5EF4-FFF2-40B4-BE49-F238E27FC236}">
                <a16:creationId xmlns:a16="http://schemas.microsoft.com/office/drawing/2014/main" id="{D83D85B6-5FCD-0B43-9D37-513F67A1FAD0}"/>
              </a:ext>
            </a:extLst>
          </p:cNvPr>
          <p:cNvSpPr txBox="1"/>
          <p:nvPr/>
        </p:nvSpPr>
        <p:spPr>
          <a:xfrm>
            <a:off x="32319211" y="26219194"/>
            <a:ext cx="10054058" cy="315908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wrap="square" lIns="0" tIns="94307" rIns="0" bIns="0" rtlCol="0">
            <a:spAutoFit/>
          </a:bodyPr>
          <a:lstStyle/>
          <a:p>
            <a:pPr marL="158039">
              <a:spcBef>
                <a:spcPts val="743"/>
              </a:spcBef>
            </a:pPr>
            <a:r>
              <a:rPr lang="en-US" sz="4616" spc="-20" dirty="0">
                <a:solidFill>
                  <a:srgbClr val="235078"/>
                </a:solidFill>
                <a:latin typeface="Verdana"/>
                <a:cs typeface="Verdana"/>
              </a:rPr>
              <a:t>Acknowledgements</a:t>
            </a:r>
          </a:p>
          <a:p>
            <a:pPr marL="158039">
              <a:spcBef>
                <a:spcPts val="743"/>
              </a:spcBef>
            </a:pPr>
            <a:r>
              <a:rPr lang="en-US" sz="2942" dirty="0">
                <a:latin typeface="Calibri"/>
                <a:cs typeface="Calibri"/>
              </a:rPr>
              <a:t>Families who generously gave their time, BRAIN Lab Community Advisory Board, student assistants who helped with data collection, and the NARSAD Young Investigator Grant from the Brain &amp; Behavior Research Foundation.</a:t>
            </a:r>
            <a:br>
              <a:rPr lang="en-US" sz="2942" dirty="0">
                <a:latin typeface="Calibri"/>
                <a:cs typeface="Calibri"/>
              </a:rPr>
            </a:br>
            <a:endParaRPr lang="en-US" sz="2942" dirty="0">
              <a:latin typeface="Calibri"/>
              <a:cs typeface="Calibri"/>
            </a:endParaRPr>
          </a:p>
        </p:txBody>
      </p:sp>
      <p:pic>
        <p:nvPicPr>
          <p:cNvPr id="32" name="Picture 31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A85E94B7-A854-50A7-5132-7094FDF1BC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4302" y="-90192"/>
            <a:ext cx="10432075" cy="4295561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4E308E8C-EA22-2976-DA13-6ECB6FB55DE7}"/>
              </a:ext>
            </a:extLst>
          </p:cNvPr>
          <p:cNvSpPr txBox="1"/>
          <p:nvPr/>
        </p:nvSpPr>
        <p:spPr>
          <a:xfrm>
            <a:off x="38784816" y="29664460"/>
            <a:ext cx="5176215" cy="5450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r>
              <a:rPr lang="en-US" sz="2942" dirty="0">
                <a:solidFill>
                  <a:schemeClr val="tx1"/>
                </a:solidFill>
                <a:latin typeface="Domine" panose="020405030404030602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Contact: ykuo3@nd.edu</a:t>
            </a:r>
          </a:p>
        </p:txBody>
      </p:sp>
      <p:pic>
        <p:nvPicPr>
          <p:cNvPr id="4" name="Picture 3" descr="A rainbow and brain drawing on a black background&#10;&#10;Description automatically generated">
            <a:extLst>
              <a:ext uri="{FF2B5EF4-FFF2-40B4-BE49-F238E27FC236}">
                <a16:creationId xmlns:a16="http://schemas.microsoft.com/office/drawing/2014/main" id="{F1BBC1AA-80D6-C798-4F7E-693AB7EE935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95" y="338737"/>
            <a:ext cx="5555022" cy="3471889"/>
          </a:xfrm>
          <a:prstGeom prst="rect">
            <a:avLst/>
          </a:prstGeom>
        </p:spPr>
      </p:pic>
      <p:sp>
        <p:nvSpPr>
          <p:cNvPr id="18" name="object 13">
            <a:extLst>
              <a:ext uri="{FF2B5EF4-FFF2-40B4-BE49-F238E27FC236}">
                <a16:creationId xmlns:a16="http://schemas.microsoft.com/office/drawing/2014/main" id="{2A172992-EC4B-E453-B1D1-E2A35CECAAEC}"/>
              </a:ext>
            </a:extLst>
          </p:cNvPr>
          <p:cNvSpPr txBox="1"/>
          <p:nvPr/>
        </p:nvSpPr>
        <p:spPr>
          <a:xfrm>
            <a:off x="32344395" y="16943439"/>
            <a:ext cx="10054058" cy="481959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wrap="square" lIns="0" tIns="94307" rIns="0" bIns="0" rtlCol="0">
            <a:spAutoFit/>
          </a:bodyPr>
          <a:lstStyle/>
          <a:p>
            <a:pPr marL="158039">
              <a:spcBef>
                <a:spcPts val="743"/>
              </a:spcBef>
            </a:pPr>
            <a:r>
              <a:rPr lang="en-US" sz="4000" spc="-20" dirty="0">
                <a:solidFill>
                  <a:srgbClr val="235078"/>
                </a:solidFill>
                <a:latin typeface="Verdana"/>
                <a:cs typeface="Verdana"/>
              </a:rPr>
              <a:t>Limitation &amp; Future Directions</a:t>
            </a:r>
          </a:p>
          <a:p>
            <a:pPr marL="695707" marR="892151" indent="-420416">
              <a:spcBef>
                <a:spcPts val="552"/>
              </a:spcBef>
              <a:buFont typeface="Arial" panose="020B0604020202020204" pitchFamily="34" charset="0"/>
              <a:buChar char="•"/>
              <a:tabLst>
                <a:tab pos="591369" algn="l"/>
              </a:tabLst>
            </a:pPr>
            <a:r>
              <a:rPr lang="en-US" sz="4200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Increase sample size; explore gender and age as covariates</a:t>
            </a:r>
          </a:p>
          <a:p>
            <a:pPr marL="695707" marR="892151" indent="-420416">
              <a:spcBef>
                <a:spcPts val="552"/>
              </a:spcBef>
              <a:buFont typeface="Arial" panose="020B0604020202020204" pitchFamily="34" charset="0"/>
              <a:buChar char="•"/>
              <a:tabLst>
                <a:tab pos="591369" algn="l"/>
              </a:tabLst>
            </a:pPr>
            <a:r>
              <a:rPr lang="en-US" sz="4200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Collect matched autistic sample</a:t>
            </a:r>
          </a:p>
          <a:p>
            <a:pPr marL="695707" marR="892151" indent="-420416">
              <a:spcBef>
                <a:spcPts val="552"/>
              </a:spcBef>
              <a:buFont typeface="Arial" panose="020B0604020202020204" pitchFamily="34" charset="0"/>
              <a:buChar char="•"/>
              <a:tabLst>
                <a:tab pos="591369" algn="l"/>
              </a:tabLst>
            </a:pPr>
            <a:r>
              <a:rPr lang="en-US" sz="4200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Integration of Event-Related Potential data to assess neural anticipation and response to reward</a:t>
            </a:r>
            <a:endParaRPr lang="en-US" sz="2942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F430F07-4121-38D0-5CCA-DFA9D95BBA21}"/>
              </a:ext>
            </a:extLst>
          </p:cNvPr>
          <p:cNvSpPr txBox="1"/>
          <p:nvPr/>
        </p:nvSpPr>
        <p:spPr>
          <a:xfrm>
            <a:off x="12258428" y="5911042"/>
            <a:ext cx="10122557" cy="91409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200" dirty="0">
                <a:solidFill>
                  <a:srgbClr val="22222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After the sound cue, do children show anticipatory looking to the target side where the video will appear? </a:t>
            </a:r>
            <a:br>
              <a:rPr lang="en-US" sz="4200" dirty="0">
                <a:solidFill>
                  <a:srgbClr val="22222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4200" b="1" dirty="0">
                <a:solidFill>
                  <a:srgbClr val="22222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Answer: Yes, significant effect of Target.  </a:t>
            </a:r>
          </a:p>
          <a:p>
            <a:pPr lvl="1"/>
            <a:r>
              <a:rPr lang="en-US" sz="4200" dirty="0">
                <a:solidFill>
                  <a:srgbClr val="22222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True for caregiver video block and nonsocial video block, for both number and duration of fixations. </a:t>
            </a:r>
          </a:p>
          <a:p>
            <a:pPr marL="0" indent="0">
              <a:spcBef>
                <a:spcPts val="0"/>
              </a:spcBef>
              <a:buNone/>
            </a:pPr>
            <a:endParaRPr lang="en-US" sz="4200" dirty="0">
              <a:solidFill>
                <a:srgbClr val="22222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4200" dirty="0">
                <a:solidFill>
                  <a:srgbClr val="22222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As the experiment progresses, do children increase anticipatory looking to the target side (</a:t>
            </a:r>
            <a:r>
              <a:rPr lang="en-US" sz="4200" i="1" dirty="0">
                <a:solidFill>
                  <a:srgbClr val="22222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i.e.</a:t>
            </a:r>
            <a:r>
              <a:rPr lang="en-US" sz="4200" dirty="0">
                <a:solidFill>
                  <a:srgbClr val="22222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the side predicted by sound)?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4200" b="1" dirty="0">
                <a:solidFill>
                  <a:srgbClr val="22222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Answer: No; negative effect of Trial Number. </a:t>
            </a:r>
          </a:p>
          <a:p>
            <a:pPr lvl="1"/>
            <a:r>
              <a:rPr lang="en-US" sz="4200" dirty="0">
                <a:latin typeface="Calibri" panose="020F0502020204030204" pitchFamily="34" charset="0"/>
                <a:cs typeface="Calibri" panose="020F0502020204030204" pitchFamily="34" charset="0"/>
              </a:rPr>
              <a:t>Number and duration of fixations decreased across trials.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B25BA45-DE34-75D8-A81C-E27940BF338C}"/>
              </a:ext>
            </a:extLst>
          </p:cNvPr>
          <p:cNvSpPr txBox="1"/>
          <p:nvPr/>
        </p:nvSpPr>
        <p:spPr>
          <a:xfrm>
            <a:off x="12165614" y="29503913"/>
            <a:ext cx="4881441" cy="4887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76" b="1" dirty="0">
                <a:latin typeface="+mn-lt"/>
              </a:rPr>
              <a:t>Figure 1. </a:t>
            </a:r>
            <a:r>
              <a:rPr lang="en-US" sz="2576" dirty="0" err="1">
                <a:latin typeface="+mn-lt"/>
              </a:rPr>
              <a:t>ePeekaboo</a:t>
            </a:r>
            <a:r>
              <a:rPr lang="en-US" sz="2576" dirty="0">
                <a:latin typeface="+mn-lt"/>
              </a:rPr>
              <a:t> paradigm</a:t>
            </a:r>
          </a:p>
        </p:txBody>
      </p:sp>
      <p:graphicFrame>
        <p:nvGraphicFramePr>
          <p:cNvPr id="34" name="Table 33">
            <a:extLst>
              <a:ext uri="{FF2B5EF4-FFF2-40B4-BE49-F238E27FC236}">
                <a16:creationId xmlns:a16="http://schemas.microsoft.com/office/drawing/2014/main" id="{F0418079-42AE-8398-FE00-53A98CD2A2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2161228"/>
              </p:ext>
            </p:extLst>
          </p:nvPr>
        </p:nvGraphicFramePr>
        <p:xfrm>
          <a:off x="25168992" y="22424421"/>
          <a:ext cx="6548327" cy="7254072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673203">
                  <a:extLst>
                    <a:ext uri="{9D8B030D-6E8A-4147-A177-3AD203B41FA5}">
                      <a16:colId xmlns:a16="http://schemas.microsoft.com/office/drawing/2014/main" val="872901634"/>
                    </a:ext>
                  </a:extLst>
                </a:gridCol>
                <a:gridCol w="2671378">
                  <a:extLst>
                    <a:ext uri="{9D8B030D-6E8A-4147-A177-3AD203B41FA5}">
                      <a16:colId xmlns:a16="http://schemas.microsoft.com/office/drawing/2014/main" val="2790578837"/>
                    </a:ext>
                  </a:extLst>
                </a:gridCol>
                <a:gridCol w="1493783">
                  <a:extLst>
                    <a:ext uri="{9D8B030D-6E8A-4147-A177-3AD203B41FA5}">
                      <a16:colId xmlns:a16="http://schemas.microsoft.com/office/drawing/2014/main" val="2643443177"/>
                    </a:ext>
                  </a:extLst>
                </a:gridCol>
                <a:gridCol w="1709963">
                  <a:extLst>
                    <a:ext uri="{9D8B030D-6E8A-4147-A177-3AD203B41FA5}">
                      <a16:colId xmlns:a16="http://schemas.microsoft.com/office/drawing/2014/main" val="4234422714"/>
                    </a:ext>
                  </a:extLst>
                </a:gridCol>
              </a:tblGrid>
              <a:tr h="60559">
                <a:tc gridSpan="4">
                  <a:txBody>
                    <a:bodyPr/>
                    <a:lstStyle/>
                    <a:p>
                      <a:pPr fontAlgn="t"/>
                      <a:r>
                        <a:rPr lang="en-US" sz="3200" b="1" dirty="0">
                          <a:effectLst/>
                        </a:rPr>
                        <a:t>Table 1.  </a:t>
                      </a:r>
                      <a:r>
                        <a:rPr lang="en-US" sz="3200" dirty="0">
                          <a:effectLst/>
                        </a:rPr>
                        <a:t>Demographics</a:t>
                      </a:r>
                      <a:endParaRPr lang="en-US" sz="3200" dirty="0">
                        <a:effectLst/>
                        <a:highlight>
                          <a:srgbClr val="FFFF00"/>
                        </a:highlight>
                      </a:endParaRPr>
                    </a:p>
                  </a:txBody>
                  <a:tcPr marL="15234" marR="15234" marT="15234" marB="1523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fontAlgn="b"/>
                      <a:endParaRPr lang="en-US" sz="3200" dirty="0">
                        <a:effectLst/>
                        <a:latin typeface="+mn-lt"/>
                      </a:endParaRPr>
                    </a:p>
                  </a:txBody>
                  <a:tcPr marL="16568" marR="16568" marT="16568" marB="16568"/>
                </a:tc>
                <a:tc hMerge="1"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dirty="0">
                        <a:effectLst/>
                        <a:latin typeface="+mn-lt"/>
                      </a:endParaRPr>
                    </a:p>
                  </a:txBody>
                  <a:tcPr marL="16568" marR="16568" marT="16568" marB="16568"/>
                </a:tc>
                <a:tc hMerge="1"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dirty="0">
                        <a:effectLst/>
                        <a:latin typeface="+mn-lt"/>
                      </a:endParaRPr>
                    </a:p>
                  </a:txBody>
                  <a:tcPr marL="16568" marR="16568" marT="16568" marB="16568"/>
                </a:tc>
                <a:extLst>
                  <a:ext uri="{0D108BD9-81ED-4DB2-BD59-A6C34878D82A}">
                    <a16:rowId xmlns:a16="http://schemas.microsoft.com/office/drawing/2014/main" val="501145638"/>
                  </a:ext>
                </a:extLst>
              </a:tr>
              <a:tr h="424179">
                <a:tc>
                  <a:txBody>
                    <a:bodyPr/>
                    <a:lstStyle/>
                    <a:p>
                      <a:pPr fontAlgn="t"/>
                      <a:endParaRPr lang="en-US" sz="3200" dirty="0">
                        <a:effectLst/>
                      </a:endParaRPr>
                    </a:p>
                  </a:txBody>
                  <a:tcPr marL="15234" marR="15234" marT="15234" marB="15234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fontAlgn="b"/>
                      <a:endParaRPr lang="en-US" sz="3200" dirty="0">
                        <a:effectLst/>
                        <a:latin typeface="+mn-lt"/>
                      </a:endParaRPr>
                    </a:p>
                  </a:txBody>
                  <a:tcPr marL="15234" marR="15234" marT="15234" marB="15234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n</a:t>
                      </a:r>
                      <a:endParaRPr lang="en-US" sz="3200" dirty="0">
                        <a:effectLst/>
                        <a:latin typeface="+mn-lt"/>
                      </a:endParaRPr>
                    </a:p>
                  </a:txBody>
                  <a:tcPr marL="15234" marR="15234" marT="15234" marB="15234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%</a:t>
                      </a:r>
                      <a:endParaRPr lang="en-US" sz="3200" dirty="0">
                        <a:effectLst/>
                        <a:latin typeface="+mn-lt"/>
                      </a:endParaRPr>
                    </a:p>
                  </a:txBody>
                  <a:tcPr marL="15234" marR="15234" marT="15234" marB="15234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16194846"/>
                  </a:ext>
                </a:extLst>
              </a:tr>
              <a:tr h="468352">
                <a:tc gridSpan="2"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+mn-lt"/>
                        </a:rPr>
                        <a:t>N</a:t>
                      </a:r>
                    </a:p>
                  </a:txBody>
                  <a:tcPr marL="15234" marR="15234" marT="15234" marB="15234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"/>
                      <a:r>
                        <a:rPr lang="en-US" sz="3200" dirty="0">
                          <a:effectLst/>
                          <a:latin typeface="+mn-lt"/>
                        </a:rPr>
                        <a:t>33</a:t>
                      </a:r>
                    </a:p>
                  </a:txBody>
                  <a:tcPr marL="15234" marR="15234" marT="15234" marB="15234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fontAlgn="b"/>
                      <a:endParaRPr lang="en-US" sz="3200" dirty="0">
                        <a:effectLst/>
                        <a:latin typeface="+mn-lt"/>
                      </a:endParaRPr>
                    </a:p>
                  </a:txBody>
                  <a:tcPr marL="15234" marR="15234" marT="15234" marB="15234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34430315"/>
                  </a:ext>
                </a:extLst>
              </a:tr>
              <a:tr h="468352">
                <a:tc gridSpan="2"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+mn-lt"/>
                        </a:rPr>
                        <a:t>Male</a:t>
                      </a:r>
                    </a:p>
                  </a:txBody>
                  <a:tcPr marL="15234" marR="15234" marT="15234" marB="15234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"/>
                      <a:r>
                        <a:rPr lang="en-US" sz="3200" dirty="0"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15234" marR="15234" marT="15234" marB="15234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fontAlgn="b"/>
                      <a:r>
                        <a:rPr lang="en-US" sz="3200" dirty="0">
                          <a:effectLst/>
                          <a:latin typeface="+mn-lt"/>
                        </a:rPr>
                        <a:t>42</a:t>
                      </a:r>
                    </a:p>
                  </a:txBody>
                  <a:tcPr marL="15234" marR="15234" marT="15234" marB="15234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41714099"/>
                  </a:ext>
                </a:extLst>
              </a:tr>
              <a:tr h="424179">
                <a:tc gridSpan="2"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+mn-lt"/>
                        </a:rPr>
                        <a:t>Age (months)</a:t>
                      </a:r>
                    </a:p>
                  </a:txBody>
                  <a:tcPr marL="15234" marR="15234" marT="15234" marB="15234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"/>
                      <a:endParaRPr lang="en-US" sz="3200" dirty="0">
                        <a:effectLst/>
                        <a:latin typeface="+mn-lt"/>
                      </a:endParaRPr>
                    </a:p>
                  </a:txBody>
                  <a:tcPr marL="15234" marR="15234" marT="15234" marB="15234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fontAlgn="b"/>
                      <a:endParaRPr lang="en-US" sz="3200" dirty="0">
                        <a:effectLst/>
                        <a:latin typeface="+mn-lt"/>
                      </a:endParaRPr>
                    </a:p>
                  </a:txBody>
                  <a:tcPr marL="15234" marR="15234" marT="15234" marB="15234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96177596"/>
                  </a:ext>
                </a:extLst>
              </a:tr>
              <a:tr h="424179">
                <a:tc>
                  <a:txBody>
                    <a:bodyPr/>
                    <a:lstStyle/>
                    <a:p>
                      <a:pPr fontAlgn="t"/>
                      <a:endParaRPr lang="en-US" sz="3200" dirty="0">
                        <a:effectLst/>
                      </a:endParaRPr>
                    </a:p>
                  </a:txBody>
                  <a:tcPr marL="15234" marR="15234" marT="15234" marB="1523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Mean(SD)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5234" marR="15234" marT="15234" marB="1523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54.6 (11.4) 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5234" marR="15234" marT="15234" marB="1523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fontAlgn="b"/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5234" marR="15234" marT="15234" marB="1523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1354391"/>
                  </a:ext>
                </a:extLst>
              </a:tr>
              <a:tr h="424179">
                <a:tc>
                  <a:txBody>
                    <a:bodyPr/>
                    <a:lstStyle/>
                    <a:p>
                      <a:pPr fontAlgn="t"/>
                      <a:endParaRPr lang="en-US" sz="3200" dirty="0">
                        <a:effectLst/>
                      </a:endParaRPr>
                    </a:p>
                  </a:txBody>
                  <a:tcPr marL="15234" marR="15234" marT="15234" marB="1523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Range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5234" marR="15234" marT="15234" marB="1523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36–71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5234" marR="15234" marT="15234" marB="1523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fontAlgn="b"/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5234" marR="15234" marT="15234" marB="1523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43709589"/>
                  </a:ext>
                </a:extLst>
              </a:tr>
              <a:tr h="424179">
                <a:tc gridSpan="2"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Race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5234" marR="15234" marT="15234" marB="1523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"/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5234" marR="15234" marT="15234" marB="1523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fontAlgn="b"/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5234" marR="15234" marT="15234" marB="1523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15731569"/>
                  </a:ext>
                </a:extLst>
              </a:tr>
              <a:tr h="424179">
                <a:tc>
                  <a:txBody>
                    <a:bodyPr/>
                    <a:lstStyle/>
                    <a:p>
                      <a:pPr fontAlgn="t"/>
                      <a:endParaRPr lang="en-US" sz="3200" dirty="0">
                        <a:effectLst/>
                      </a:endParaRPr>
                    </a:p>
                  </a:txBody>
                  <a:tcPr marL="15234" marR="15234" marT="15234" marB="1523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White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5234" marR="15234" marT="15234" marB="1523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5234" marR="15234" marT="15234" marB="1523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75.0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5234" marR="15234" marT="15234" marB="1523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35451894"/>
                  </a:ext>
                </a:extLst>
              </a:tr>
              <a:tr h="424179">
                <a:tc>
                  <a:txBody>
                    <a:bodyPr/>
                    <a:lstStyle/>
                    <a:p>
                      <a:pPr fontAlgn="t"/>
                      <a:endParaRPr lang="en-US" sz="3200" dirty="0">
                        <a:effectLst/>
                      </a:endParaRPr>
                    </a:p>
                  </a:txBody>
                  <a:tcPr marL="15234" marR="15234" marT="15234" marB="1523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Black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5234" marR="15234" marT="15234" marB="1523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5234" marR="15234" marT="15234" marB="1523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21.2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5234" marR="15234" marT="15234" marB="1523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86909198"/>
                  </a:ext>
                </a:extLst>
              </a:tr>
              <a:tr h="424179">
                <a:tc>
                  <a:txBody>
                    <a:bodyPr/>
                    <a:lstStyle/>
                    <a:p>
                      <a:pPr fontAlgn="t"/>
                      <a:endParaRPr lang="en-US" sz="3200" dirty="0">
                        <a:effectLst/>
                      </a:endParaRPr>
                    </a:p>
                  </a:txBody>
                  <a:tcPr marL="15234" marR="15234" marT="15234" marB="1523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Multi-race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5234" marR="15234" marT="15234" marB="1523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5234" marR="15234" marT="15234" marB="1523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6.2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5234" marR="15234" marT="15234" marB="1523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57234497"/>
                  </a:ext>
                </a:extLst>
              </a:tr>
              <a:tr h="424179">
                <a:tc gridSpan="2"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Ethnicity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5234" marR="15234" marT="15234" marB="1523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"/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5234" marR="15234" marT="15234" marB="1523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fontAlgn="b"/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5234" marR="15234" marT="15234" marB="1523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06418243"/>
                  </a:ext>
                </a:extLst>
              </a:tr>
              <a:tr h="424179">
                <a:tc>
                  <a:txBody>
                    <a:bodyPr/>
                    <a:lstStyle/>
                    <a:p>
                      <a:pPr fontAlgn="t"/>
                      <a:endParaRPr lang="en-US" sz="3200" dirty="0">
                        <a:effectLst/>
                      </a:endParaRPr>
                    </a:p>
                  </a:txBody>
                  <a:tcPr marL="15234" marR="15234" marT="15234" marB="1523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Hispanic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5234" marR="15234" marT="15234" marB="1523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5234" marR="15234" marT="15234" marB="1523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12.1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5234" marR="15234" marT="15234" marB="1523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90111851"/>
                  </a:ext>
                </a:extLst>
              </a:tr>
              <a:tr h="424179">
                <a:tc>
                  <a:txBody>
                    <a:bodyPr/>
                    <a:lstStyle/>
                    <a:p>
                      <a:pPr fontAlgn="t"/>
                      <a:endParaRPr lang="en-US" sz="3200" dirty="0">
                        <a:effectLst/>
                      </a:endParaRPr>
                    </a:p>
                  </a:txBody>
                  <a:tcPr marL="15234" marR="15234" marT="15234" marB="1523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Not Hispanic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5234" marR="15234" marT="15234" marB="1523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29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5234" marR="15234" marT="15234" marB="1523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87.9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5234" marR="15234" marT="15234" marB="1523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26628345"/>
                  </a:ext>
                </a:extLst>
              </a:tr>
            </a:tbl>
          </a:graphicData>
        </a:graphic>
      </p:graphicFrame>
      <p:grpSp>
        <p:nvGrpSpPr>
          <p:cNvPr id="2" name="Group 1">
            <a:extLst>
              <a:ext uri="{FF2B5EF4-FFF2-40B4-BE49-F238E27FC236}">
                <a16:creationId xmlns:a16="http://schemas.microsoft.com/office/drawing/2014/main" id="{7FA0DFCC-EA9E-E070-2AE1-85E9BB38B219}"/>
              </a:ext>
            </a:extLst>
          </p:cNvPr>
          <p:cNvGrpSpPr/>
          <p:nvPr/>
        </p:nvGrpSpPr>
        <p:grpSpPr>
          <a:xfrm>
            <a:off x="428514" y="18443239"/>
            <a:ext cx="12053205" cy="11304707"/>
            <a:chOff x="428514" y="18005833"/>
            <a:chExt cx="12053205" cy="11304707"/>
          </a:xfrm>
        </p:grpSpPr>
        <p:sp>
          <p:nvSpPr>
            <p:cNvPr id="14" name="object 13">
              <a:extLst>
                <a:ext uri="{FF2B5EF4-FFF2-40B4-BE49-F238E27FC236}">
                  <a16:creationId xmlns:a16="http://schemas.microsoft.com/office/drawing/2014/main" id="{A7B77DB8-FFB3-3702-271C-D32A8F489CB4}"/>
                </a:ext>
              </a:extLst>
            </p:cNvPr>
            <p:cNvSpPr txBox="1"/>
            <p:nvPr/>
          </p:nvSpPr>
          <p:spPr>
            <a:xfrm>
              <a:off x="508794" y="18005833"/>
              <a:ext cx="11108339" cy="1130470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wrap="square" lIns="0" tIns="94307" rIns="0" bIns="0" rtlCol="0">
              <a:spAutoFit/>
            </a:bodyPr>
            <a:lstStyle/>
            <a:p>
              <a:pPr marL="158039">
                <a:spcBef>
                  <a:spcPts val="743"/>
                </a:spcBef>
              </a:pPr>
              <a:r>
                <a:rPr lang="en-US" sz="4000" spc="-20" dirty="0">
                  <a:solidFill>
                    <a:srgbClr val="235078"/>
                  </a:solidFill>
                  <a:latin typeface="Verdana"/>
                  <a:cs typeface="Verdana"/>
                </a:rPr>
                <a:t>Methods</a:t>
              </a:r>
              <a:endParaRPr lang="en-US" sz="4616" spc="-20" dirty="0">
                <a:solidFill>
                  <a:srgbClr val="235078"/>
                </a:solidFill>
                <a:latin typeface="Verdana"/>
                <a:cs typeface="Verdana"/>
              </a:endParaRPr>
            </a:p>
            <a:p>
              <a:pPr marL="275292" marR="892151">
                <a:spcBef>
                  <a:spcPts val="552"/>
                </a:spcBef>
                <a:tabLst>
                  <a:tab pos="591369" algn="l"/>
                </a:tabLst>
              </a:pPr>
              <a:endParaRPr lang="en-US" sz="2942" dirty="0">
                <a:latin typeface="Calibri"/>
                <a:cs typeface="Calibri"/>
              </a:endParaRPr>
            </a:p>
            <a:p>
              <a:pPr marL="275292" marR="892151">
                <a:spcBef>
                  <a:spcPts val="552"/>
                </a:spcBef>
                <a:tabLst>
                  <a:tab pos="591369" algn="l"/>
                </a:tabLst>
              </a:pPr>
              <a:endParaRPr lang="en-US" sz="2942" dirty="0">
                <a:latin typeface="Calibri"/>
                <a:cs typeface="Calibri"/>
              </a:endParaRPr>
            </a:p>
            <a:p>
              <a:pPr marL="275292" marR="892151">
                <a:spcBef>
                  <a:spcPts val="552"/>
                </a:spcBef>
                <a:tabLst>
                  <a:tab pos="591369" algn="l"/>
                </a:tabLst>
              </a:pPr>
              <a:endParaRPr lang="en-US" sz="2942" dirty="0">
                <a:latin typeface="Calibri"/>
                <a:cs typeface="Calibri"/>
              </a:endParaRPr>
            </a:p>
            <a:p>
              <a:pPr marL="275292" marR="892151">
                <a:spcBef>
                  <a:spcPts val="552"/>
                </a:spcBef>
                <a:tabLst>
                  <a:tab pos="591369" algn="l"/>
                </a:tabLst>
              </a:pPr>
              <a:endParaRPr lang="en-US" sz="2942" dirty="0">
                <a:latin typeface="Calibri"/>
                <a:cs typeface="Calibri"/>
              </a:endParaRPr>
            </a:p>
            <a:p>
              <a:pPr marL="275292" marR="892151">
                <a:spcBef>
                  <a:spcPts val="552"/>
                </a:spcBef>
                <a:tabLst>
                  <a:tab pos="591369" algn="l"/>
                </a:tabLst>
              </a:pPr>
              <a:endParaRPr lang="en-US" sz="2942" dirty="0">
                <a:latin typeface="Calibri"/>
                <a:cs typeface="Calibri"/>
              </a:endParaRPr>
            </a:p>
            <a:p>
              <a:pPr marL="275292" marR="892151">
                <a:spcBef>
                  <a:spcPts val="552"/>
                </a:spcBef>
                <a:tabLst>
                  <a:tab pos="591369" algn="l"/>
                </a:tabLst>
              </a:pPr>
              <a:endParaRPr lang="en-US" sz="2942" dirty="0">
                <a:latin typeface="Calibri"/>
                <a:cs typeface="Calibri"/>
              </a:endParaRPr>
            </a:p>
            <a:p>
              <a:pPr marL="275292" marR="892151">
                <a:spcBef>
                  <a:spcPts val="552"/>
                </a:spcBef>
                <a:tabLst>
                  <a:tab pos="591369" algn="l"/>
                </a:tabLst>
              </a:pPr>
              <a:endParaRPr lang="en-US" sz="2942" dirty="0">
                <a:latin typeface="Calibri"/>
                <a:cs typeface="Calibri"/>
              </a:endParaRPr>
            </a:p>
            <a:p>
              <a:pPr marL="275292" marR="892151">
                <a:spcBef>
                  <a:spcPts val="552"/>
                </a:spcBef>
                <a:tabLst>
                  <a:tab pos="591369" algn="l"/>
                </a:tabLst>
              </a:pPr>
              <a:endParaRPr lang="en-US" sz="2942" dirty="0">
                <a:latin typeface="Calibri"/>
                <a:cs typeface="Calibri"/>
              </a:endParaRPr>
            </a:p>
            <a:p>
              <a:pPr marL="275292" marR="892151">
                <a:spcBef>
                  <a:spcPts val="552"/>
                </a:spcBef>
                <a:tabLst>
                  <a:tab pos="591369" algn="l"/>
                </a:tabLst>
              </a:pPr>
              <a:endParaRPr lang="en-US" sz="2942" dirty="0">
                <a:latin typeface="Calibri"/>
                <a:cs typeface="Calibri"/>
              </a:endParaRPr>
            </a:p>
            <a:p>
              <a:pPr marL="275292" marR="892151">
                <a:spcBef>
                  <a:spcPts val="552"/>
                </a:spcBef>
                <a:tabLst>
                  <a:tab pos="591369" algn="l"/>
                </a:tabLst>
              </a:pPr>
              <a:endParaRPr lang="en-US" sz="2942" dirty="0">
                <a:latin typeface="Calibri"/>
                <a:cs typeface="Calibri"/>
              </a:endParaRPr>
            </a:p>
            <a:p>
              <a:pPr marL="275292" marR="892151">
                <a:spcBef>
                  <a:spcPts val="552"/>
                </a:spcBef>
                <a:tabLst>
                  <a:tab pos="591369" algn="l"/>
                </a:tabLst>
              </a:pPr>
              <a:endParaRPr lang="en-US" sz="2942" dirty="0">
                <a:latin typeface="Calibri"/>
                <a:cs typeface="Calibri"/>
              </a:endParaRPr>
            </a:p>
            <a:p>
              <a:pPr marL="275292" marR="892151">
                <a:spcBef>
                  <a:spcPts val="552"/>
                </a:spcBef>
                <a:tabLst>
                  <a:tab pos="591369" algn="l"/>
                </a:tabLst>
              </a:pPr>
              <a:endParaRPr lang="en-US" sz="2942" dirty="0">
                <a:latin typeface="Calibri"/>
                <a:cs typeface="Calibri"/>
              </a:endParaRPr>
            </a:p>
            <a:p>
              <a:pPr marL="275292" marR="892151">
                <a:spcBef>
                  <a:spcPts val="552"/>
                </a:spcBef>
                <a:tabLst>
                  <a:tab pos="591369" algn="l"/>
                </a:tabLst>
              </a:pPr>
              <a:endParaRPr lang="en-US" sz="2942" dirty="0">
                <a:latin typeface="Calibri"/>
                <a:cs typeface="Calibri"/>
              </a:endParaRPr>
            </a:p>
            <a:p>
              <a:pPr marL="275292" marR="892151">
                <a:spcBef>
                  <a:spcPts val="552"/>
                </a:spcBef>
                <a:tabLst>
                  <a:tab pos="591369" algn="l"/>
                </a:tabLst>
              </a:pPr>
              <a:endParaRPr lang="en-US" sz="2942" dirty="0">
                <a:latin typeface="Calibri"/>
                <a:cs typeface="Calibri"/>
              </a:endParaRPr>
            </a:p>
            <a:p>
              <a:pPr marL="275292" marR="892151">
                <a:spcBef>
                  <a:spcPts val="552"/>
                </a:spcBef>
                <a:tabLst>
                  <a:tab pos="591369" algn="l"/>
                </a:tabLst>
              </a:pPr>
              <a:endParaRPr lang="en-US" sz="2942" dirty="0">
                <a:latin typeface="Calibri"/>
                <a:cs typeface="Calibri"/>
              </a:endParaRPr>
            </a:p>
            <a:p>
              <a:pPr marL="275292" marR="892151">
                <a:spcBef>
                  <a:spcPts val="552"/>
                </a:spcBef>
                <a:tabLst>
                  <a:tab pos="591369" algn="l"/>
                </a:tabLst>
              </a:pPr>
              <a:endParaRPr lang="en-US" sz="2942" dirty="0">
                <a:latin typeface="Calibri"/>
                <a:cs typeface="Calibri"/>
              </a:endParaRPr>
            </a:p>
            <a:p>
              <a:pPr marL="275292" marR="892151">
                <a:spcBef>
                  <a:spcPts val="552"/>
                </a:spcBef>
                <a:tabLst>
                  <a:tab pos="591369" algn="l"/>
                </a:tabLst>
              </a:pPr>
              <a:endParaRPr lang="en-US" sz="2942" dirty="0">
                <a:latin typeface="Calibri"/>
                <a:cs typeface="Calibri"/>
              </a:endParaRPr>
            </a:p>
            <a:p>
              <a:pPr marL="275292" marR="892151">
                <a:spcBef>
                  <a:spcPts val="552"/>
                </a:spcBef>
                <a:tabLst>
                  <a:tab pos="591369" algn="l"/>
                </a:tabLst>
              </a:pPr>
              <a:endParaRPr lang="en-US" sz="2942" dirty="0">
                <a:latin typeface="Calibri"/>
                <a:cs typeface="Calibri"/>
              </a:endParaRPr>
            </a:p>
            <a:p>
              <a:pPr marL="275292" marR="892151">
                <a:spcBef>
                  <a:spcPts val="552"/>
                </a:spcBef>
                <a:tabLst>
                  <a:tab pos="591369" algn="l"/>
                </a:tabLst>
              </a:pPr>
              <a:endParaRPr lang="en-US" sz="2942" dirty="0">
                <a:latin typeface="Calibri"/>
                <a:cs typeface="Calibri"/>
              </a:endParaRPr>
            </a:p>
            <a:p>
              <a:pPr marL="275292" marR="892151">
                <a:spcBef>
                  <a:spcPts val="552"/>
                </a:spcBef>
                <a:tabLst>
                  <a:tab pos="591369" algn="l"/>
                </a:tabLst>
              </a:pPr>
              <a:endParaRPr lang="en-US" sz="2942" dirty="0">
                <a:latin typeface="Calibri"/>
                <a:cs typeface="Calibri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176B9D1-2764-6FC1-E1DE-D896E7AD8ED2}"/>
                </a:ext>
              </a:extLst>
            </p:cNvPr>
            <p:cNvSpPr txBox="1"/>
            <p:nvPr/>
          </p:nvSpPr>
          <p:spPr>
            <a:xfrm>
              <a:off x="438794" y="18873896"/>
              <a:ext cx="12042925" cy="9079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75292" marR="892151">
                <a:spcBef>
                  <a:spcPts val="552"/>
                </a:spcBef>
                <a:tabLst>
                  <a:tab pos="591369" algn="l"/>
                </a:tabLst>
              </a:pPr>
              <a:r>
                <a:rPr lang="en-US" sz="3300" b="1" dirty="0">
                  <a:latin typeface="Calibri"/>
                  <a:cs typeface="Calibri"/>
                </a:rPr>
                <a:t>Participants</a:t>
              </a:r>
              <a:r>
                <a:rPr lang="en-US" sz="3300" dirty="0">
                  <a:latin typeface="Calibri"/>
                  <a:cs typeface="Calibri"/>
                </a:rPr>
                <a:t>: 33 typically developing 3-5-year-olds (Table 1)</a:t>
              </a:r>
            </a:p>
            <a:p>
              <a:endParaRPr lang="en-US" sz="2000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1E78374-7EC6-F87E-C7C1-AD4FCDB3F76D}"/>
                </a:ext>
              </a:extLst>
            </p:cNvPr>
            <p:cNvSpPr txBox="1"/>
            <p:nvPr/>
          </p:nvSpPr>
          <p:spPr>
            <a:xfrm>
              <a:off x="428514" y="19477037"/>
              <a:ext cx="11291205" cy="9417963"/>
            </a:xfrm>
            <a:prstGeom prst="rect">
              <a:avLst/>
            </a:prstGeom>
            <a:noFill/>
          </p:spPr>
          <p:txBody>
            <a:bodyPr wrap="square" rIns="0" rtlCol="0">
              <a:spAutoFit/>
            </a:bodyPr>
            <a:lstStyle/>
            <a:p>
              <a:pPr marL="275292" marR="892151">
                <a:spcBef>
                  <a:spcPts val="552"/>
                </a:spcBef>
                <a:tabLst>
                  <a:tab pos="591369" algn="l"/>
                </a:tabLst>
              </a:pPr>
              <a:r>
                <a:rPr lang="en-US" sz="3300" b="1" dirty="0">
                  <a:latin typeface="Calibri"/>
                  <a:cs typeface="Calibri"/>
                </a:rPr>
                <a:t>Eye Tracking</a:t>
              </a:r>
            </a:p>
            <a:p>
              <a:pPr marL="732492" marR="892151" indent="-457200">
                <a:spcBef>
                  <a:spcPts val="552"/>
                </a:spcBef>
                <a:buFont typeface="Arial" panose="020B0604020202020204" pitchFamily="34" charset="0"/>
                <a:buChar char="•"/>
                <a:tabLst>
                  <a:tab pos="591369" algn="l"/>
                </a:tabLst>
              </a:pPr>
              <a:r>
                <a:rPr lang="en-US" sz="3300" dirty="0">
                  <a:latin typeface="Calibri"/>
                  <a:cs typeface="Calibri"/>
                </a:rPr>
                <a:t>Data recorded by 120Hz Tobii Pro Fusion </a:t>
              </a:r>
              <a:r>
                <a:rPr lang="en-US" sz="3300" dirty="0" err="1">
                  <a:latin typeface="Calibri"/>
                  <a:cs typeface="Calibri"/>
                </a:rPr>
                <a:t>eyetracker</a:t>
              </a:r>
              <a:r>
                <a:rPr lang="en-US" sz="3300" dirty="0">
                  <a:latin typeface="Calibri"/>
                  <a:cs typeface="Calibri"/>
                </a:rPr>
                <a:t> [4] </a:t>
              </a:r>
            </a:p>
            <a:p>
              <a:pPr marL="732492" marR="892151" indent="-457200">
                <a:spcBef>
                  <a:spcPts val="552"/>
                </a:spcBef>
                <a:buFont typeface="Arial" panose="020B0604020202020204" pitchFamily="34" charset="0"/>
                <a:buChar char="•"/>
                <a:tabLst>
                  <a:tab pos="591369" algn="l"/>
                </a:tabLst>
              </a:pPr>
              <a:r>
                <a:rPr lang="en-US" sz="3300" dirty="0">
                  <a:latin typeface="Calibri"/>
                  <a:cs typeface="Calibri"/>
                </a:rPr>
                <a:t>Fixations extracted using dispersion-threshold algorithm for fixation identification (I-DT). Angular threshold of 0.5° and minimum duration threshold of 300ms </a:t>
              </a:r>
            </a:p>
            <a:p>
              <a:pPr marL="275292" marR="892151">
                <a:spcBef>
                  <a:spcPts val="552"/>
                </a:spcBef>
                <a:tabLst>
                  <a:tab pos="591369" algn="l"/>
                </a:tabLst>
              </a:pPr>
              <a:r>
                <a:rPr lang="en-US" sz="3300" b="1" dirty="0">
                  <a:latin typeface="Calibri"/>
                  <a:cs typeface="Calibri"/>
                </a:rPr>
                <a:t>Anticipatory Looking</a:t>
              </a:r>
              <a:endParaRPr lang="en-US" sz="3300" dirty="0">
                <a:latin typeface="Calibri"/>
                <a:cs typeface="Calibri"/>
              </a:endParaRPr>
            </a:p>
            <a:p>
              <a:pPr marL="732492" marR="892151" indent="-457200">
                <a:spcBef>
                  <a:spcPts val="552"/>
                </a:spcBef>
                <a:buFont typeface="Arial" panose="020B0604020202020204" pitchFamily="34" charset="0"/>
                <a:buChar char="•"/>
                <a:tabLst>
                  <a:tab pos="591369" algn="l"/>
                </a:tabLst>
              </a:pPr>
              <a:r>
                <a:rPr lang="en-US" sz="3300" u="sng" dirty="0">
                  <a:latin typeface="Calibri"/>
                  <a:cs typeface="Calibri"/>
                </a:rPr>
                <a:t>Number of Fixations to target</a:t>
              </a:r>
              <a:r>
                <a:rPr lang="en-US" sz="3300" dirty="0">
                  <a:latin typeface="Calibri"/>
                  <a:cs typeface="Calibri"/>
                </a:rPr>
                <a:t>: Number of fixations to the target side during the 2500ms anticipation period</a:t>
              </a:r>
            </a:p>
            <a:p>
              <a:pPr marL="732492" marR="892151" indent="-457200">
                <a:spcBef>
                  <a:spcPts val="552"/>
                </a:spcBef>
                <a:buFont typeface="Arial" panose="020B0604020202020204" pitchFamily="34" charset="0"/>
                <a:buChar char="•"/>
                <a:tabLst>
                  <a:tab pos="591369" algn="l"/>
                </a:tabLst>
              </a:pPr>
              <a:r>
                <a:rPr lang="en-US" sz="3300" u="sng" dirty="0">
                  <a:latin typeface="Calibri"/>
                  <a:cs typeface="Calibri"/>
                </a:rPr>
                <a:t>Fixation Duration (ratio)</a:t>
              </a:r>
              <a:r>
                <a:rPr lang="en-US" sz="3300" dirty="0">
                  <a:latin typeface="Calibri"/>
                  <a:cs typeface="Calibri"/>
                </a:rPr>
                <a:t>: total duration of fixations to target door / duration of fixations during 2500ms anticipation period</a:t>
              </a:r>
              <a:endParaRPr lang="en-US" sz="3300" dirty="0">
                <a:highlight>
                  <a:srgbClr val="FFFF00"/>
                </a:highlight>
                <a:latin typeface="Calibri"/>
                <a:cs typeface="Calibri"/>
              </a:endParaRPr>
            </a:p>
            <a:p>
              <a:pPr marL="275292" marR="892151">
                <a:spcBef>
                  <a:spcPts val="552"/>
                </a:spcBef>
                <a:tabLst>
                  <a:tab pos="591369" algn="l"/>
                </a:tabLst>
              </a:pPr>
              <a:r>
                <a:rPr lang="en-US" sz="3300" b="1" dirty="0">
                  <a:latin typeface="Calibri"/>
                  <a:cs typeface="Calibri"/>
                </a:rPr>
                <a:t>Analysis </a:t>
              </a:r>
            </a:p>
            <a:p>
              <a:pPr marL="275292" marR="892151">
                <a:spcBef>
                  <a:spcPts val="552"/>
                </a:spcBef>
                <a:tabLst>
                  <a:tab pos="591369" algn="l"/>
                </a:tabLst>
              </a:pPr>
              <a:r>
                <a:rPr lang="en-US" sz="3300" dirty="0">
                  <a:latin typeface="Calibri"/>
                  <a:cs typeface="Calibri"/>
                </a:rPr>
                <a:t>Linear mixed effects model implemented with lme4 in R</a:t>
              </a:r>
            </a:p>
            <a:p>
              <a:pPr marL="732492" marR="892151" indent="-457200">
                <a:spcBef>
                  <a:spcPts val="552"/>
                </a:spcBef>
                <a:buFont typeface="Arial" panose="020B0604020202020204" pitchFamily="34" charset="0"/>
                <a:buChar char="•"/>
                <a:tabLst>
                  <a:tab pos="591369" algn="l"/>
                </a:tabLst>
              </a:pPr>
              <a:r>
                <a:rPr lang="en-US" sz="3300" dirty="0">
                  <a:latin typeface="Calibri"/>
                  <a:cs typeface="Calibri"/>
                </a:rPr>
                <a:t>Number Fixations ~ </a:t>
              </a:r>
              <a:r>
                <a:rPr lang="el-GR" sz="3300" dirty="0"/>
                <a:t>β</a:t>
              </a:r>
              <a:r>
                <a:rPr lang="el-GR" sz="3300" baseline="-25000" dirty="0"/>
                <a:t>0</a:t>
              </a:r>
              <a:r>
                <a:rPr lang="en-US" sz="3300" dirty="0">
                  <a:latin typeface="Calibri"/>
                  <a:cs typeface="Calibri"/>
                </a:rPr>
                <a:t> +</a:t>
              </a:r>
              <a:r>
                <a:rPr lang="el-GR" sz="3300" dirty="0"/>
                <a:t> β</a:t>
              </a:r>
              <a:r>
                <a:rPr lang="en-US" sz="3300" baseline="-25000" dirty="0"/>
                <a:t>1</a:t>
              </a:r>
              <a:r>
                <a:rPr lang="en-US" sz="3300" dirty="0">
                  <a:latin typeface="Calibri"/>
                  <a:cs typeface="Calibri"/>
                </a:rPr>
                <a:t>*Target + </a:t>
              </a:r>
              <a:r>
                <a:rPr lang="el-GR" sz="3300" dirty="0"/>
                <a:t>β</a:t>
              </a:r>
              <a:r>
                <a:rPr lang="en-US" sz="3300" baseline="-25000" dirty="0"/>
                <a:t>2</a:t>
              </a:r>
              <a:r>
                <a:rPr lang="en-US" sz="3300" dirty="0">
                  <a:latin typeface="Calibri"/>
                  <a:cs typeface="Calibri"/>
                </a:rPr>
                <a:t>*Condition + </a:t>
              </a:r>
              <a:r>
                <a:rPr lang="el-GR" sz="3300" dirty="0"/>
                <a:t>β</a:t>
              </a:r>
              <a:r>
                <a:rPr lang="en-US" sz="3300" baseline="-25000" dirty="0"/>
                <a:t>3</a:t>
              </a:r>
              <a:r>
                <a:rPr lang="en-US" sz="3300" dirty="0">
                  <a:latin typeface="Calibri"/>
                  <a:cs typeface="Calibri"/>
                </a:rPr>
                <a:t>(Target*Condition) + </a:t>
              </a:r>
              <a:r>
                <a:rPr lang="el-GR" sz="3300" dirty="0"/>
                <a:t>β</a:t>
              </a:r>
              <a:r>
                <a:rPr lang="en-US" sz="3300" baseline="-25000" dirty="0"/>
                <a:t>4 </a:t>
              </a:r>
              <a:r>
                <a:rPr lang="en-US" sz="3300" dirty="0">
                  <a:latin typeface="Calibri"/>
                  <a:cs typeface="Calibri"/>
                </a:rPr>
                <a:t>Trial Number + 1|StudyID + </a:t>
              </a:r>
              <a:r>
                <a:rPr lang="el-GR" sz="3300" dirty="0"/>
                <a:t>ε</a:t>
              </a:r>
              <a:r>
                <a:rPr lang="en-US" sz="3300" baseline="-25000" dirty="0" err="1"/>
                <a:t>ij</a:t>
              </a:r>
              <a:r>
                <a:rPr lang="en-US" sz="3300" baseline="-25000" dirty="0"/>
                <a:t>​</a:t>
              </a:r>
              <a:endParaRPr lang="en-US" sz="3300" b="1" dirty="0">
                <a:latin typeface="Calibri"/>
                <a:cs typeface="Calibri"/>
              </a:endParaRPr>
            </a:p>
            <a:p>
              <a:pPr marL="732492" marR="892151" indent="-457200">
                <a:spcBef>
                  <a:spcPts val="552"/>
                </a:spcBef>
                <a:buFont typeface="Arial" panose="020B0604020202020204" pitchFamily="34" charset="0"/>
                <a:buChar char="•"/>
                <a:tabLst>
                  <a:tab pos="591369" algn="l"/>
                </a:tabLst>
              </a:pPr>
              <a:r>
                <a:rPr lang="en-US" sz="3300" dirty="0">
                  <a:latin typeface="Calibri"/>
                  <a:cs typeface="Calibri"/>
                </a:rPr>
                <a:t>Fixation Duration ~ </a:t>
              </a:r>
              <a:r>
                <a:rPr lang="el-GR" sz="3300" dirty="0"/>
                <a:t>β</a:t>
              </a:r>
              <a:r>
                <a:rPr lang="el-GR" sz="3300" baseline="-25000" dirty="0"/>
                <a:t>0</a:t>
              </a:r>
              <a:r>
                <a:rPr lang="en-US" sz="3300" dirty="0">
                  <a:latin typeface="Calibri"/>
                  <a:cs typeface="Calibri"/>
                </a:rPr>
                <a:t> +</a:t>
              </a:r>
              <a:r>
                <a:rPr lang="el-GR" sz="3300" dirty="0"/>
                <a:t> β</a:t>
              </a:r>
              <a:r>
                <a:rPr lang="en-US" sz="3300" baseline="-25000" dirty="0"/>
                <a:t>1</a:t>
              </a:r>
              <a:r>
                <a:rPr lang="en-US" sz="3300" dirty="0">
                  <a:latin typeface="Calibri"/>
                  <a:cs typeface="Calibri"/>
                </a:rPr>
                <a:t>*Target + </a:t>
              </a:r>
              <a:r>
                <a:rPr lang="el-GR" sz="3300" dirty="0"/>
                <a:t>β</a:t>
              </a:r>
              <a:r>
                <a:rPr lang="en-US" sz="3300" baseline="-25000" dirty="0"/>
                <a:t>2</a:t>
              </a:r>
              <a:r>
                <a:rPr lang="en-US" sz="3300" dirty="0">
                  <a:latin typeface="Calibri"/>
                  <a:cs typeface="Calibri"/>
                </a:rPr>
                <a:t>*Condition + </a:t>
              </a:r>
              <a:r>
                <a:rPr lang="el-GR" sz="3300" dirty="0"/>
                <a:t>β</a:t>
              </a:r>
              <a:r>
                <a:rPr lang="en-US" sz="3300" baseline="-25000" dirty="0"/>
                <a:t>3</a:t>
              </a:r>
              <a:r>
                <a:rPr lang="en-US" sz="3300" dirty="0">
                  <a:latin typeface="Calibri"/>
                  <a:cs typeface="Calibri"/>
                </a:rPr>
                <a:t>(Target*Condition) + </a:t>
              </a:r>
              <a:r>
                <a:rPr lang="el-GR" sz="3300" dirty="0"/>
                <a:t>β</a:t>
              </a:r>
              <a:r>
                <a:rPr lang="en-US" sz="3300" baseline="-25000" dirty="0"/>
                <a:t>4 </a:t>
              </a:r>
              <a:r>
                <a:rPr lang="en-US" sz="3300" dirty="0">
                  <a:latin typeface="Calibri"/>
                  <a:cs typeface="Calibri"/>
                </a:rPr>
                <a:t>Trial Number + 1|StudyID + </a:t>
              </a:r>
              <a:r>
                <a:rPr lang="el-GR" sz="3300" dirty="0"/>
                <a:t>ε</a:t>
              </a:r>
              <a:r>
                <a:rPr lang="en-US" sz="3300" baseline="-25000" dirty="0" err="1"/>
                <a:t>ij</a:t>
              </a:r>
              <a:r>
                <a:rPr lang="en-US" sz="3300" baseline="-25000" dirty="0"/>
                <a:t>​</a:t>
              </a:r>
              <a:r>
                <a:rPr lang="en-US" sz="3300" dirty="0">
                  <a:latin typeface="Calibri"/>
                  <a:cs typeface="Calibri"/>
                </a:rPr>
                <a:t> </a:t>
              </a:r>
              <a:endParaRPr lang="en-US" sz="3300" b="1" dirty="0">
                <a:latin typeface="Calibri"/>
                <a:cs typeface="Calibri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77AB4FA0-6C8D-735B-0D9B-8B7F66F5E15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28313"/>
          <a:stretch/>
        </p:blipFill>
        <p:spPr>
          <a:xfrm>
            <a:off x="25266348" y="15715443"/>
            <a:ext cx="6353617" cy="5798002"/>
          </a:xfrm>
          <a:prstGeom prst="rect">
            <a:avLst/>
          </a:prstGeom>
        </p:spPr>
      </p:pic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40F95292-5797-9F4D-60F3-3A85E6C725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0394319"/>
              </p:ext>
            </p:extLst>
          </p:nvPr>
        </p:nvGraphicFramePr>
        <p:xfrm>
          <a:off x="22682557" y="5464199"/>
          <a:ext cx="8915400" cy="4818789"/>
        </p:xfrm>
        <a:graphic>
          <a:graphicData uri="http://schemas.openxmlformats.org/drawingml/2006/table">
            <a:tbl>
              <a:tblPr firstRow="1" firstCol="1" bandRow="1">
                <a:tableStyleId>{C083E6E3-FA7D-4D7B-A595-EF9225AFEA82}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856500987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56340004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4267962880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43020043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3800087805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693199618"/>
                    </a:ext>
                  </a:extLst>
                </a:gridCol>
              </a:tblGrid>
              <a:tr h="398676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buNone/>
                      </a:pPr>
                      <a:r>
                        <a:rPr lang="en-US" sz="2000" b="1" kern="100">
                          <a:effectLst/>
                        </a:rPr>
                        <a:t> 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 anchor="ctr"/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2800" b="1" kern="100" dirty="0">
                          <a:effectLst/>
                        </a:rPr>
                        <a:t>Number of Fixations</a:t>
                      </a:r>
                      <a:endParaRPr lang="en-US" sz="28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 anchor="ctr"/>
                </a:tc>
                <a:extLst>
                  <a:ext uri="{0D108BD9-81ED-4DB2-BD59-A6C34878D82A}">
                    <a16:rowId xmlns:a16="http://schemas.microsoft.com/office/drawing/2014/main" val="892489846"/>
                  </a:ext>
                </a:extLst>
              </a:tr>
              <a:tr h="392682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buNone/>
                      </a:pPr>
                      <a:r>
                        <a:rPr lang="en-US" sz="2000" b="1" kern="100" dirty="0">
                          <a:effectLst/>
                        </a:rPr>
                        <a:t>Predictors</a:t>
                      </a:r>
                      <a:endParaRPr lang="en-US" sz="2000" b="1" i="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2000" b="1" kern="100" dirty="0">
                          <a:effectLst/>
                        </a:rPr>
                        <a:t>Beta</a:t>
                      </a:r>
                      <a:endParaRPr lang="en-US" sz="2000" b="1" i="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2000" b="1" kern="100" dirty="0">
                          <a:effectLst/>
                        </a:rPr>
                        <a:t>SE</a:t>
                      </a:r>
                      <a:endParaRPr lang="en-US" sz="2000" b="1" i="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2000" b="1" kern="100">
                          <a:effectLst/>
                        </a:rPr>
                        <a:t>CI</a:t>
                      </a:r>
                      <a:endParaRPr lang="en-US" sz="2000" b="1" i="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2000" b="1" kern="100" dirty="0">
                          <a:effectLst/>
                        </a:rPr>
                        <a:t>t</a:t>
                      </a:r>
                      <a:endParaRPr lang="en-US" sz="2000" b="1" i="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b="1" kern="100" dirty="0">
                          <a:effectLst/>
                        </a:rPr>
                        <a:t>p</a:t>
                      </a:r>
                      <a:endParaRPr lang="en-US" sz="2000" b="1" i="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481784503"/>
                  </a:ext>
                </a:extLst>
              </a:tr>
              <a:tr h="540643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buNone/>
                      </a:pPr>
                      <a:r>
                        <a:rPr lang="en-US" sz="2000" b="0" kern="100" dirty="0">
                          <a:effectLst/>
                        </a:rPr>
                        <a:t>Intercept</a:t>
                      </a:r>
                      <a:endParaRPr lang="en-US" sz="2000" b="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2000" kern="100" dirty="0">
                          <a:effectLst/>
                        </a:rPr>
                        <a:t>0.372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2000" kern="100" dirty="0">
                          <a:effectLst/>
                        </a:rPr>
                        <a:t>0.064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2000" kern="100" dirty="0">
                          <a:effectLst/>
                        </a:rPr>
                        <a:t>0.246 – 0.498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2000" kern="100">
                          <a:effectLst/>
                        </a:rPr>
                        <a:t>5.782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b="1" kern="100">
                          <a:effectLst/>
                        </a:rPr>
                        <a:t>&lt;0.001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/>
                </a:tc>
                <a:extLst>
                  <a:ext uri="{0D108BD9-81ED-4DB2-BD59-A6C34878D82A}">
                    <a16:rowId xmlns:a16="http://schemas.microsoft.com/office/drawing/2014/main" val="2942331016"/>
                  </a:ext>
                </a:extLst>
              </a:tr>
              <a:tr h="540643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buNone/>
                      </a:pPr>
                      <a:r>
                        <a:rPr lang="en-US" sz="2000" b="0" kern="100" dirty="0">
                          <a:effectLst/>
                        </a:rPr>
                        <a:t>Target (vs. Nontarget)</a:t>
                      </a:r>
                      <a:endParaRPr lang="en-US" sz="2000" b="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2000" kern="100">
                          <a:effectLst/>
                        </a:rPr>
                        <a:t>0.200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2000" kern="100">
                          <a:effectLst/>
                        </a:rPr>
                        <a:t>0.061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2000" kern="100">
                          <a:effectLst/>
                        </a:rPr>
                        <a:t>0.081 – 0.319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2000" kern="100">
                          <a:effectLst/>
                        </a:rPr>
                        <a:t>3.297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b="1" kern="100">
                          <a:effectLst/>
                        </a:rPr>
                        <a:t>0.001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/>
                </a:tc>
                <a:extLst>
                  <a:ext uri="{0D108BD9-81ED-4DB2-BD59-A6C34878D82A}">
                    <a16:rowId xmlns:a16="http://schemas.microsoft.com/office/drawing/2014/main" val="2009059028"/>
                  </a:ext>
                </a:extLst>
              </a:tr>
              <a:tr h="540643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buNone/>
                      </a:pPr>
                      <a:r>
                        <a:rPr lang="en-US" sz="2000" b="0" kern="100" dirty="0">
                          <a:effectLst/>
                        </a:rPr>
                        <a:t>Non-social (vs. Control)</a:t>
                      </a:r>
                      <a:endParaRPr lang="en-US" sz="2000" b="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2000" kern="100">
                          <a:effectLst/>
                        </a:rPr>
                        <a:t>0.254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2000" kern="100" dirty="0">
                          <a:effectLst/>
                        </a:rPr>
                        <a:t>0.086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2000" kern="100">
                          <a:effectLst/>
                        </a:rPr>
                        <a:t>0.085 – 0.423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2000" kern="100">
                          <a:effectLst/>
                        </a:rPr>
                        <a:t>2.940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b="1" kern="100">
                          <a:effectLst/>
                        </a:rPr>
                        <a:t>0.003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/>
                </a:tc>
                <a:extLst>
                  <a:ext uri="{0D108BD9-81ED-4DB2-BD59-A6C34878D82A}">
                    <a16:rowId xmlns:a16="http://schemas.microsoft.com/office/drawing/2014/main" val="3260391630"/>
                  </a:ext>
                </a:extLst>
              </a:tr>
              <a:tr h="540643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buNone/>
                      </a:pPr>
                      <a:r>
                        <a:rPr lang="en-US" sz="2000" b="0" kern="100" dirty="0">
                          <a:effectLst/>
                        </a:rPr>
                        <a:t>Social (vs. Control)</a:t>
                      </a:r>
                      <a:endParaRPr lang="en-US" sz="2000" b="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2000" kern="100">
                          <a:effectLst/>
                        </a:rPr>
                        <a:t>0.145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2000" kern="100">
                          <a:effectLst/>
                        </a:rPr>
                        <a:t>0.057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2000" kern="100">
                          <a:effectLst/>
                        </a:rPr>
                        <a:t>0.033 – 0.256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2000" kern="100">
                          <a:effectLst/>
                        </a:rPr>
                        <a:t>2.546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b="1" kern="100" dirty="0">
                          <a:effectLst/>
                        </a:rPr>
                        <a:t>0.011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/>
                </a:tc>
                <a:extLst>
                  <a:ext uri="{0D108BD9-81ED-4DB2-BD59-A6C34878D82A}">
                    <a16:rowId xmlns:a16="http://schemas.microsoft.com/office/drawing/2014/main" val="3604283121"/>
                  </a:ext>
                </a:extLst>
              </a:tr>
              <a:tr h="540643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buNone/>
                      </a:pPr>
                      <a:r>
                        <a:rPr lang="en-US" sz="2000" b="0" kern="100" dirty="0">
                          <a:effectLst/>
                        </a:rPr>
                        <a:t>Trial Number</a:t>
                      </a:r>
                      <a:endParaRPr lang="en-US" sz="2000" b="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2000" kern="100">
                          <a:effectLst/>
                        </a:rPr>
                        <a:t>-0.005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2000" kern="100">
                          <a:effectLst/>
                        </a:rPr>
                        <a:t>0.001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2000" kern="100" dirty="0">
                          <a:effectLst/>
                        </a:rPr>
                        <a:t>-0.007 – -0.002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2000" kern="100">
                          <a:effectLst/>
                        </a:rPr>
                        <a:t>-4.018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b="1" kern="100">
                          <a:effectLst/>
                        </a:rPr>
                        <a:t>&lt;0.001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/>
                </a:tc>
                <a:extLst>
                  <a:ext uri="{0D108BD9-81ED-4DB2-BD59-A6C34878D82A}">
                    <a16:rowId xmlns:a16="http://schemas.microsoft.com/office/drawing/2014/main" val="2419310233"/>
                  </a:ext>
                </a:extLst>
              </a:tr>
              <a:tr h="576331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buNone/>
                      </a:pPr>
                      <a:r>
                        <a:rPr lang="en-US" sz="2000" b="0" kern="100" dirty="0">
                          <a:effectLst/>
                        </a:rPr>
                        <a:t>Target × Non-social</a:t>
                      </a:r>
                      <a:endParaRPr lang="en-US" sz="2000" b="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2000" kern="100">
                          <a:effectLst/>
                        </a:rPr>
                        <a:t>-0.031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2000" kern="100" dirty="0">
                          <a:effectLst/>
                        </a:rPr>
                        <a:t>0.070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2000" kern="100">
                          <a:effectLst/>
                        </a:rPr>
                        <a:t>-0.169 – 0.106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2000" kern="100">
                          <a:effectLst/>
                        </a:rPr>
                        <a:t>-0.447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>
                          <a:effectLst/>
                        </a:rPr>
                        <a:t>0.655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/>
                </a:tc>
                <a:extLst>
                  <a:ext uri="{0D108BD9-81ED-4DB2-BD59-A6C34878D82A}">
                    <a16:rowId xmlns:a16="http://schemas.microsoft.com/office/drawing/2014/main" val="2789192949"/>
                  </a:ext>
                </a:extLst>
              </a:tr>
              <a:tr h="576331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buNone/>
                      </a:pPr>
                      <a:r>
                        <a:rPr lang="en-US" sz="2000" b="0" kern="100" dirty="0">
                          <a:effectLst/>
                        </a:rPr>
                        <a:t>Target × Social</a:t>
                      </a:r>
                      <a:endParaRPr lang="en-US" sz="2000" b="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2000" kern="100">
                          <a:effectLst/>
                        </a:rPr>
                        <a:t>-0.060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2000" kern="100">
                          <a:effectLst/>
                        </a:rPr>
                        <a:t>0.070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2000" kern="100">
                          <a:effectLst/>
                        </a:rPr>
                        <a:t>-0.197 – 0.078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2000" kern="100" dirty="0">
                          <a:effectLst/>
                        </a:rPr>
                        <a:t>-0.851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 dirty="0">
                          <a:effectLst/>
                        </a:rPr>
                        <a:t>0.395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/>
                </a:tc>
                <a:extLst>
                  <a:ext uri="{0D108BD9-81ED-4DB2-BD59-A6C34878D82A}">
                    <a16:rowId xmlns:a16="http://schemas.microsoft.com/office/drawing/2014/main" val="3334239209"/>
                  </a:ext>
                </a:extLst>
              </a:tr>
            </a:tbl>
          </a:graphicData>
        </a:graphic>
      </p:graphicFrame>
      <p:sp>
        <p:nvSpPr>
          <p:cNvPr id="35" name="TextBox 34">
            <a:extLst>
              <a:ext uri="{FF2B5EF4-FFF2-40B4-BE49-F238E27FC236}">
                <a16:creationId xmlns:a16="http://schemas.microsoft.com/office/drawing/2014/main" id="{52A9ED67-2D78-1550-DAF6-55E6BE9A212A}"/>
              </a:ext>
            </a:extLst>
          </p:cNvPr>
          <p:cNvSpPr txBox="1"/>
          <p:nvPr/>
        </p:nvSpPr>
        <p:spPr>
          <a:xfrm>
            <a:off x="12302505" y="15607958"/>
            <a:ext cx="596391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4200" dirty="0">
                <a:solidFill>
                  <a:srgbClr val="222222"/>
                </a:solidFill>
              </a:rPr>
              <a:t>3. Do participants show more anticipation during social than nonsocial blocks?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4200" b="1" dirty="0">
                <a:solidFill>
                  <a:srgbClr val="222222"/>
                </a:solidFill>
              </a:rPr>
              <a:t>Answer: No. </a:t>
            </a:r>
            <a:r>
              <a:rPr lang="en-US" sz="4200" dirty="0">
                <a:solidFill>
                  <a:srgbClr val="222222"/>
                </a:solidFill>
              </a:rPr>
              <a:t>No significant interactions. 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38FA392A-957F-1DBE-0400-BA4F8FA8B205}"/>
              </a:ext>
            </a:extLst>
          </p:cNvPr>
          <p:cNvGrpSpPr/>
          <p:nvPr/>
        </p:nvGrpSpPr>
        <p:grpSpPr>
          <a:xfrm>
            <a:off x="18585095" y="15718978"/>
            <a:ext cx="6275497" cy="5815459"/>
            <a:chOff x="18585095" y="17267237"/>
            <a:chExt cx="6275497" cy="5815459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9F2225D-4177-75CE-BCDE-F58494D5A73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r="29195"/>
            <a:stretch/>
          </p:blipFill>
          <p:spPr>
            <a:xfrm>
              <a:off x="18585095" y="17284694"/>
              <a:ext cx="6275497" cy="5798002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F35F2C93-383C-521A-78FE-9EEC686D237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71094" t="28890" r="4030" b="35155"/>
            <a:stretch/>
          </p:blipFill>
          <p:spPr>
            <a:xfrm>
              <a:off x="20099158" y="17267237"/>
              <a:ext cx="1450361" cy="1371371"/>
            </a:xfrm>
            <a:prstGeom prst="rect">
              <a:avLst/>
            </a:prstGeom>
          </p:spPr>
        </p:pic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F8A23D0-E53D-B895-E59D-E1D1FF7DBD4F}"/>
                </a:ext>
              </a:extLst>
            </p:cNvPr>
            <p:cNvSpPr txBox="1"/>
            <p:nvPr/>
          </p:nvSpPr>
          <p:spPr>
            <a:xfrm rot="16200000">
              <a:off x="16256409" y="19701833"/>
              <a:ext cx="5242147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Fixation Duration (Ratio)</a:t>
              </a:r>
            </a:p>
          </p:txBody>
        </p:sp>
      </p:grpSp>
      <p:graphicFrame>
        <p:nvGraphicFramePr>
          <p:cNvPr id="41" name="Table 40">
            <a:extLst>
              <a:ext uri="{FF2B5EF4-FFF2-40B4-BE49-F238E27FC236}">
                <a16:creationId xmlns:a16="http://schemas.microsoft.com/office/drawing/2014/main" id="{8C258B1A-BB42-F85A-5E3B-85B5546BF1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5618977"/>
              </p:ext>
            </p:extLst>
          </p:nvPr>
        </p:nvGraphicFramePr>
        <p:xfrm>
          <a:off x="22702112" y="10623807"/>
          <a:ext cx="8915400" cy="4818789"/>
        </p:xfrm>
        <a:graphic>
          <a:graphicData uri="http://schemas.openxmlformats.org/drawingml/2006/table">
            <a:tbl>
              <a:tblPr firstRow="1" firstCol="1" bandRow="1">
                <a:tableStyleId>{C083E6E3-FA7D-4D7B-A595-EF9225AFEA82}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856500987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56340004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4267962880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43020043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3800087805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693199618"/>
                    </a:ext>
                  </a:extLst>
                </a:gridCol>
              </a:tblGrid>
              <a:tr h="398676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buNone/>
                      </a:pPr>
                      <a:r>
                        <a:rPr lang="en-US" sz="2000" b="1" kern="100">
                          <a:effectLst/>
                        </a:rPr>
                        <a:t> 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 anchor="ctr"/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2800" b="1" kern="100" dirty="0">
                          <a:effectLst/>
                        </a:rPr>
                        <a:t>Fixation Duration (Ratio)</a:t>
                      </a:r>
                      <a:endParaRPr lang="en-US" sz="28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 anchor="ctr"/>
                </a:tc>
                <a:extLst>
                  <a:ext uri="{0D108BD9-81ED-4DB2-BD59-A6C34878D82A}">
                    <a16:rowId xmlns:a16="http://schemas.microsoft.com/office/drawing/2014/main" val="892489846"/>
                  </a:ext>
                </a:extLst>
              </a:tr>
              <a:tr h="392682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buNone/>
                      </a:pPr>
                      <a:r>
                        <a:rPr lang="en-US" sz="2000" b="1" kern="100" dirty="0">
                          <a:effectLst/>
                        </a:rPr>
                        <a:t>Predictors</a:t>
                      </a:r>
                      <a:endParaRPr lang="en-US" sz="2000" b="1" i="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2000" b="1" kern="100" dirty="0">
                          <a:effectLst/>
                        </a:rPr>
                        <a:t>Beta</a:t>
                      </a:r>
                      <a:endParaRPr lang="en-US" sz="2000" b="1" i="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2000" b="1" kern="100" dirty="0">
                          <a:effectLst/>
                        </a:rPr>
                        <a:t>SE</a:t>
                      </a:r>
                      <a:endParaRPr lang="en-US" sz="2000" b="1" i="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2000" b="1" kern="100">
                          <a:effectLst/>
                        </a:rPr>
                        <a:t>CI</a:t>
                      </a:r>
                      <a:endParaRPr lang="en-US" sz="2000" b="1" i="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2000" b="1" kern="100" dirty="0">
                          <a:effectLst/>
                        </a:rPr>
                        <a:t>t</a:t>
                      </a:r>
                      <a:endParaRPr lang="en-US" sz="2000" b="1" i="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b="1" kern="100" dirty="0">
                          <a:effectLst/>
                        </a:rPr>
                        <a:t>p</a:t>
                      </a:r>
                      <a:endParaRPr lang="en-US" sz="2000" b="1" i="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481784503"/>
                  </a:ext>
                </a:extLst>
              </a:tr>
              <a:tr h="540643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buNone/>
                      </a:pPr>
                      <a:r>
                        <a:rPr lang="en-US" sz="2000" b="0" kern="100">
                          <a:effectLst/>
                        </a:rPr>
                        <a:t>Intercept</a:t>
                      </a:r>
                      <a:endParaRPr lang="en-US" sz="2000" b="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 dirty="0">
                          <a:effectLst/>
                        </a:rPr>
                        <a:t>0.049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>
                          <a:effectLst/>
                        </a:rPr>
                        <a:t>0.007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>
                          <a:effectLst/>
                        </a:rPr>
                        <a:t>0.035 – 0.063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>
                          <a:effectLst/>
                        </a:rPr>
                        <a:t>6.763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b="1" kern="100">
                          <a:effectLst/>
                        </a:rPr>
                        <a:t>&lt;0.001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/>
                </a:tc>
                <a:extLst>
                  <a:ext uri="{0D108BD9-81ED-4DB2-BD59-A6C34878D82A}">
                    <a16:rowId xmlns:a16="http://schemas.microsoft.com/office/drawing/2014/main" val="2942331016"/>
                  </a:ext>
                </a:extLst>
              </a:tr>
              <a:tr h="540643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buNone/>
                      </a:pPr>
                      <a:r>
                        <a:rPr lang="en-US" sz="2000" b="0" kern="100">
                          <a:effectLst/>
                        </a:rPr>
                        <a:t>Target (vs. Nontarget)</a:t>
                      </a:r>
                      <a:endParaRPr lang="en-US" sz="2000" b="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>
                          <a:effectLst/>
                        </a:rPr>
                        <a:t>0.018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 dirty="0">
                          <a:effectLst/>
                        </a:rPr>
                        <a:t>0.007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>
                          <a:effectLst/>
                        </a:rPr>
                        <a:t>0.004 – 0.031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>
                          <a:effectLst/>
                        </a:rPr>
                        <a:t>2.476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b="1" kern="100">
                          <a:effectLst/>
                        </a:rPr>
                        <a:t>0.013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/>
                </a:tc>
                <a:extLst>
                  <a:ext uri="{0D108BD9-81ED-4DB2-BD59-A6C34878D82A}">
                    <a16:rowId xmlns:a16="http://schemas.microsoft.com/office/drawing/2014/main" val="2009059028"/>
                  </a:ext>
                </a:extLst>
              </a:tr>
              <a:tr h="540643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buNone/>
                      </a:pPr>
                      <a:r>
                        <a:rPr lang="en-US" sz="2000" b="0" kern="100">
                          <a:effectLst/>
                        </a:rPr>
                        <a:t>Non-social (vs. Control)</a:t>
                      </a:r>
                      <a:endParaRPr lang="en-US" sz="2000" b="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>
                          <a:effectLst/>
                        </a:rPr>
                        <a:t>0.019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>
                          <a:effectLst/>
                        </a:rPr>
                        <a:t>0.010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>
                          <a:effectLst/>
                        </a:rPr>
                        <a:t>-0.001 – 0.039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>
                          <a:effectLst/>
                        </a:rPr>
                        <a:t>1.887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>
                          <a:effectLst/>
                        </a:rPr>
                        <a:t>0.059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/>
                </a:tc>
                <a:extLst>
                  <a:ext uri="{0D108BD9-81ED-4DB2-BD59-A6C34878D82A}">
                    <a16:rowId xmlns:a16="http://schemas.microsoft.com/office/drawing/2014/main" val="3260391630"/>
                  </a:ext>
                </a:extLst>
              </a:tr>
              <a:tr h="540643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buNone/>
                      </a:pPr>
                      <a:r>
                        <a:rPr lang="en-US" sz="2000" b="0" kern="100">
                          <a:effectLst/>
                        </a:rPr>
                        <a:t>Social (vs. Control)</a:t>
                      </a:r>
                      <a:endParaRPr lang="en-US" sz="2000" b="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>
                          <a:effectLst/>
                        </a:rPr>
                        <a:t>0.006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>
                          <a:effectLst/>
                        </a:rPr>
                        <a:t>0.007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 dirty="0">
                          <a:effectLst/>
                        </a:rPr>
                        <a:t>-0.007 – 0.019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>
                          <a:effectLst/>
                        </a:rPr>
                        <a:t>0.913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>
                          <a:effectLst/>
                        </a:rPr>
                        <a:t>0.361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/>
                </a:tc>
                <a:extLst>
                  <a:ext uri="{0D108BD9-81ED-4DB2-BD59-A6C34878D82A}">
                    <a16:rowId xmlns:a16="http://schemas.microsoft.com/office/drawing/2014/main" val="3604283121"/>
                  </a:ext>
                </a:extLst>
              </a:tr>
              <a:tr h="540643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buNone/>
                      </a:pPr>
                      <a:r>
                        <a:rPr lang="en-US" sz="2000" b="0" kern="100">
                          <a:effectLst/>
                        </a:rPr>
                        <a:t>Trial Number</a:t>
                      </a:r>
                      <a:endParaRPr lang="en-US" sz="2000" b="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>
                          <a:effectLst/>
                        </a:rPr>
                        <a:t>-0.000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>
                          <a:effectLst/>
                        </a:rPr>
                        <a:t>0.000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 dirty="0">
                          <a:effectLst/>
                        </a:rPr>
                        <a:t>-0.001 – -0.000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>
                          <a:effectLst/>
                        </a:rPr>
                        <a:t>-3.141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b="1" kern="100">
                          <a:effectLst/>
                        </a:rPr>
                        <a:t>0.002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/>
                </a:tc>
                <a:extLst>
                  <a:ext uri="{0D108BD9-81ED-4DB2-BD59-A6C34878D82A}">
                    <a16:rowId xmlns:a16="http://schemas.microsoft.com/office/drawing/2014/main" val="2419310233"/>
                  </a:ext>
                </a:extLst>
              </a:tr>
              <a:tr h="576331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buNone/>
                      </a:pPr>
                      <a:r>
                        <a:rPr lang="en-US" sz="2000" b="0" kern="100">
                          <a:effectLst/>
                        </a:rPr>
                        <a:t>Target × Non-social</a:t>
                      </a:r>
                      <a:endParaRPr lang="en-US" sz="2000" b="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>
                          <a:effectLst/>
                        </a:rPr>
                        <a:t>-0.008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>
                          <a:effectLst/>
                        </a:rPr>
                        <a:t>0.008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>
                          <a:effectLst/>
                        </a:rPr>
                        <a:t>-0.024 – 0.008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 dirty="0">
                          <a:effectLst/>
                        </a:rPr>
                        <a:t>-0.936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>
                          <a:effectLst/>
                        </a:rPr>
                        <a:t>0.349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/>
                </a:tc>
                <a:extLst>
                  <a:ext uri="{0D108BD9-81ED-4DB2-BD59-A6C34878D82A}">
                    <a16:rowId xmlns:a16="http://schemas.microsoft.com/office/drawing/2014/main" val="2789192949"/>
                  </a:ext>
                </a:extLst>
              </a:tr>
              <a:tr h="576331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buNone/>
                      </a:pPr>
                      <a:r>
                        <a:rPr lang="en-US" sz="2000" b="0" kern="100">
                          <a:effectLst/>
                        </a:rPr>
                        <a:t>Target × Social</a:t>
                      </a:r>
                      <a:endParaRPr lang="en-US" sz="2000" b="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>
                          <a:effectLst/>
                        </a:rPr>
                        <a:t>-0.004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>
                          <a:effectLst/>
                        </a:rPr>
                        <a:t>0.008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>
                          <a:effectLst/>
                        </a:rPr>
                        <a:t>-0.020 – 0.012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 dirty="0">
                          <a:effectLst/>
                        </a:rPr>
                        <a:t>-0.459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 dirty="0">
                          <a:effectLst/>
                        </a:rPr>
                        <a:t>0.646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/>
                </a:tc>
                <a:extLst>
                  <a:ext uri="{0D108BD9-81ED-4DB2-BD59-A6C34878D82A}">
                    <a16:rowId xmlns:a16="http://schemas.microsoft.com/office/drawing/2014/main" val="3334239209"/>
                  </a:ext>
                </a:extLst>
              </a:tr>
            </a:tbl>
          </a:graphicData>
        </a:graphic>
      </p:graphicFrame>
      <p:sp>
        <p:nvSpPr>
          <p:cNvPr id="42" name="TextBox 41">
            <a:extLst>
              <a:ext uri="{FF2B5EF4-FFF2-40B4-BE49-F238E27FC236}">
                <a16:creationId xmlns:a16="http://schemas.microsoft.com/office/drawing/2014/main" id="{62855315-24AC-3171-D4BD-A41BDA95E1D5}"/>
              </a:ext>
            </a:extLst>
          </p:cNvPr>
          <p:cNvSpPr txBox="1"/>
          <p:nvPr/>
        </p:nvSpPr>
        <p:spPr>
          <a:xfrm>
            <a:off x="22540119" y="4846637"/>
            <a:ext cx="6477000" cy="621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14000"/>
              </a:lnSpc>
            </a:pPr>
            <a:r>
              <a:rPr lang="en-US" sz="3200" dirty="0">
                <a:solidFill>
                  <a:srgbClr val="222222"/>
                </a:solidFill>
                <a:latin typeface="+mn-lt"/>
              </a:rPr>
              <a:t>Tables 2 &amp; 3. Model Results.</a:t>
            </a:r>
            <a:endParaRPr lang="en-US" sz="3200" dirty="0">
              <a:latin typeface="+mn-lt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AA3E0B2-6E00-30D3-B41E-87CA882ED819}"/>
              </a:ext>
            </a:extLst>
          </p:cNvPr>
          <p:cNvSpPr txBox="1"/>
          <p:nvPr/>
        </p:nvSpPr>
        <p:spPr>
          <a:xfrm rot="10800000" flipV="1">
            <a:off x="11997706" y="21992832"/>
            <a:ext cx="71192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spc="-20" dirty="0" err="1">
                <a:solidFill>
                  <a:srgbClr val="235078"/>
                </a:solidFill>
                <a:latin typeface="Verdana"/>
                <a:cs typeface="Verdana"/>
              </a:rPr>
              <a:t>ePeekaboo</a:t>
            </a:r>
            <a:endParaRPr lang="en-US" sz="4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0B2AF5F-6F28-F832-E93F-1A73CB1CE1A8}"/>
              </a:ext>
            </a:extLst>
          </p:cNvPr>
          <p:cNvSpPr txBox="1"/>
          <p:nvPr/>
        </p:nvSpPr>
        <p:spPr>
          <a:xfrm>
            <a:off x="12100719" y="22906037"/>
            <a:ext cx="6955601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20416" indent="-420416"/>
            <a:r>
              <a:rPr lang="en-US" sz="3200" dirty="0">
                <a:latin typeface="+mn-lt"/>
              </a:rPr>
              <a:t>Designed to mimic peekaboo</a:t>
            </a:r>
          </a:p>
          <a:p>
            <a:pPr marL="420416" indent="-420416">
              <a:buFont typeface="Arial" panose="020B0604020202020204" pitchFamily="34" charset="0"/>
              <a:buChar char="•"/>
            </a:pPr>
            <a:r>
              <a:rPr lang="en-US" sz="3200" dirty="0">
                <a:latin typeface="+mn-lt"/>
              </a:rPr>
              <a:t>Sound A or B plays to cue the infant that their caregiver’s video will soon appear on the left (sound A) or right (sound B). 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6B33463A-1FB1-1698-6B1B-B551986CE86D}"/>
              </a:ext>
            </a:extLst>
          </p:cNvPr>
          <p:cNvSpPr txBox="1"/>
          <p:nvPr/>
        </p:nvSpPr>
        <p:spPr>
          <a:xfrm>
            <a:off x="16596519" y="28459237"/>
            <a:ext cx="3401219" cy="4887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76" dirty="0">
                <a:latin typeface="+mn-lt"/>
              </a:rPr>
              <a:t>Anticipatory Looking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F33CA2C-127B-BDCA-52B9-D6D4E1CD3031}"/>
              </a:ext>
            </a:extLst>
          </p:cNvPr>
          <p:cNvSpPr txBox="1"/>
          <p:nvPr/>
        </p:nvSpPr>
        <p:spPr>
          <a:xfrm>
            <a:off x="442119" y="15614679"/>
            <a:ext cx="11608342" cy="2262158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marL="732492" marR="892151" indent="-457200">
              <a:spcBef>
                <a:spcPts val="552"/>
              </a:spcBef>
              <a:buFont typeface="Arial" panose="020B0604020202020204" pitchFamily="34" charset="0"/>
              <a:buChar char="•"/>
              <a:tabLst>
                <a:tab pos="591369" algn="l"/>
              </a:tabLst>
            </a:pPr>
            <a:r>
              <a:rPr lang="en-US" sz="3400" dirty="0">
                <a:latin typeface="Calibri"/>
                <a:cs typeface="Calibri"/>
              </a:rPr>
              <a:t>To determine whether </a:t>
            </a:r>
            <a:r>
              <a:rPr lang="en-US" sz="3400" dirty="0" err="1">
                <a:latin typeface="Calibri"/>
                <a:cs typeface="Calibri"/>
              </a:rPr>
              <a:t>ePeekaboo</a:t>
            </a:r>
            <a:r>
              <a:rPr lang="en-US" sz="3400" dirty="0">
                <a:latin typeface="Calibri"/>
                <a:cs typeface="Calibri"/>
              </a:rPr>
              <a:t> measures anticipation and contingency learning using eye-tracking</a:t>
            </a:r>
          </a:p>
          <a:p>
            <a:pPr marL="732492" marR="892151" indent="-457200">
              <a:spcBef>
                <a:spcPts val="552"/>
              </a:spcBef>
              <a:buFont typeface="Arial" panose="020B0604020202020204" pitchFamily="34" charset="0"/>
              <a:buChar char="•"/>
              <a:tabLst>
                <a:tab pos="591369" algn="l"/>
              </a:tabLst>
            </a:pPr>
            <a:r>
              <a:rPr lang="en-US" sz="3400" dirty="0">
                <a:latin typeface="Calibri"/>
                <a:cs typeface="Calibri"/>
              </a:rPr>
              <a:t>To assess differences in anticipation to videos of a caregiver (social) or abstract art (nonsocial)</a:t>
            </a:r>
          </a:p>
        </p:txBody>
      </p:sp>
    </p:spTree>
    <p:extLst>
      <p:ext uri="{BB962C8B-B14F-4D97-AF65-F5344CB8AC3E}">
        <p14:creationId xmlns:p14="http://schemas.microsoft.com/office/powerpoint/2010/main" val="1960775601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20196</TotalTime>
  <Words>1096</Words>
  <Application>Microsoft Macintosh PowerPoint</Application>
  <PresentationFormat>Custom</PresentationFormat>
  <Paragraphs>243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Arial</vt:lpstr>
      <vt:lpstr>Calibri</vt:lpstr>
      <vt:lpstr>Calibri Light</vt:lpstr>
      <vt:lpstr>Domine</vt:lpstr>
      <vt:lpstr>Verdana</vt:lpstr>
      <vt:lpstr>Office 2013 - 2022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Investigating Sex Differences: Characterization of the P1 and Social Behaviors Associated with Autism Yvonne C. Kuo, Erin S. M. Matsuba, and Natalie Russo Department of Psychology, Syracuse University, Syracuse, NY</dc:title>
  <cp:lastModifiedBy>Clements, Caitlin</cp:lastModifiedBy>
  <cp:revision>131</cp:revision>
  <cp:lastPrinted>2025-04-03T13:26:58Z</cp:lastPrinted>
  <dcterms:created xsi:type="dcterms:W3CDTF">2023-11-27T04:44:05Z</dcterms:created>
  <dcterms:modified xsi:type="dcterms:W3CDTF">2025-04-28T20:26:17Z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2023-04-05T00:00:00Z</vt:filetime>
  </property>
  <property fmtid="{D5CDD505-2E9C-101B-9397-08002B2CF9AE}" pid="3" name="LastSaved">
    <vt:filetime>2023-11-27T00:00:00Z</vt:filetime>
  </property>
  <property fmtid="{D5CDD505-2E9C-101B-9397-08002B2CF9AE}" pid="4" name="Producer">
    <vt:lpwstr>macOS Version 11.2.2 (Build 20D80) Quartz PDFContext</vt:lpwstr>
  </property>
</Properties>
</file>